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5" r:id="rId9"/>
    <p:sldId id="263" r:id="rId10"/>
    <p:sldId id="264" r:id="rId11"/>
    <p:sldId id="276" r:id="rId12"/>
    <p:sldId id="265" r:id="rId13"/>
    <p:sldId id="277" r:id="rId14"/>
    <p:sldId id="278" r:id="rId15"/>
    <p:sldId id="279" r:id="rId16"/>
    <p:sldId id="280" r:id="rId17"/>
    <p:sldId id="266" r:id="rId18"/>
    <p:sldId id="274" r:id="rId19"/>
  </p:sldIdLst>
  <p:sldSz cx="18288000" cy="10287000"/>
  <p:notesSz cx="6858000" cy="9144000"/>
  <p:embeddedFontLst>
    <p:embeddedFont>
      <p:font typeface="Arimo" panose="020B0604020202020204" charset="0"/>
      <p:regular r:id="rId20"/>
    </p:embeddedFont>
    <p:embeddedFont>
      <p:font typeface="Barlow Bold" panose="020B0604020202020204" charset="0"/>
      <p:regular r:id="rId21"/>
    </p:embeddedFont>
    <p:embeddedFont>
      <p:font typeface="Barlow Light Bold" panose="020B0604020202020204" charset="0"/>
      <p:regular r:id="rId22"/>
    </p:embeddedFont>
    <p:embeddedFont>
      <p:font typeface="Barlow Medium" panose="00000600000000000000" pitchFamily="2" charset="0"/>
      <p:regular r:id="rId23"/>
      <p:italic r:id="rId24"/>
    </p:embeddedFont>
    <p:embeddedFont>
      <p:font typeface="Calibri" panose="020F0502020204030204" pitchFamily="34" charset="0"/>
      <p:regular r:id="rId25"/>
      <p:bold r:id="rId26"/>
      <p:italic r:id="rId27"/>
      <p:boldItalic r:id="rId28"/>
    </p:embeddedFont>
    <p:embeddedFont>
      <p:font typeface="Canva Sans" panose="020B0604020202020204" charset="0"/>
      <p:regular r:id="rId29"/>
    </p:embeddedFont>
    <p:embeddedFont>
      <p:font typeface="DM Sans" pitchFamily="2" charset="0"/>
      <p:regular r:id="rId30"/>
      <p:bold r:id="rId31"/>
      <p:italic r:id="rId32"/>
      <p:boldItalic r:id="rId33"/>
    </p:embeddedFont>
    <p:embeddedFont>
      <p:font typeface="Mont Bold" panose="020B0604020202020204" charset="0"/>
      <p:regular r:id="rId34"/>
    </p:embeddedFont>
    <p:embeddedFont>
      <p:font typeface="Nourd" panose="020B0604020202020204" charset="0"/>
      <p:regular r:id="rId35"/>
    </p:embeddedFont>
    <p:embeddedFont>
      <p:font typeface="TAN Tangkiwood"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15" autoAdjust="0"/>
    <p:restoredTop sz="94622" autoAdjust="0"/>
  </p:normalViewPr>
  <p:slideViewPr>
    <p:cSldViewPr>
      <p:cViewPr>
        <p:scale>
          <a:sx n="80" d="100"/>
          <a:sy n="80" d="100"/>
        </p:scale>
        <p:origin x="71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sv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17.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17.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image" Target="../media/image36.svg"/><Relationship Id="rId10" Type="http://schemas.openxmlformats.org/officeDocument/2006/relationships/image" Target="../media/image31.png"/><Relationship Id="rId19"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183E66">
                <a:alpha val="65882"/>
              </a:srgbClr>
            </a:solidFill>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2659"/>
                </a:lnSpc>
                <a:spcBef>
                  <a:spcPct val="0"/>
                </a:spcBef>
              </a:pPr>
              <a:endParaRPr/>
            </a:p>
          </p:txBody>
        </p:sp>
      </p:grpSp>
      <p:sp>
        <p:nvSpPr>
          <p:cNvPr id="6" name="AutoShape 6"/>
          <p:cNvSpPr/>
          <p:nvPr/>
        </p:nvSpPr>
        <p:spPr>
          <a:xfrm>
            <a:off x="-4230370" y="4775745"/>
            <a:ext cx="6492240" cy="0"/>
          </a:xfrm>
          <a:prstGeom prst="line">
            <a:avLst/>
          </a:prstGeom>
          <a:ln w="9525" cap="flat">
            <a:solidFill>
              <a:srgbClr val="FFFFFF"/>
            </a:solidFill>
            <a:prstDash val="solid"/>
            <a:headEnd type="none" w="sm" len="sm"/>
            <a:tailEnd type="none" w="sm" len="sm"/>
          </a:ln>
        </p:spPr>
      </p:sp>
      <p:sp>
        <p:nvSpPr>
          <p:cNvPr id="7" name="AutoShape 7"/>
          <p:cNvSpPr/>
          <p:nvPr/>
        </p:nvSpPr>
        <p:spPr>
          <a:xfrm>
            <a:off x="15708630" y="4785270"/>
            <a:ext cx="6492240" cy="0"/>
          </a:xfrm>
          <a:prstGeom prst="line">
            <a:avLst/>
          </a:prstGeom>
          <a:ln w="9525" cap="flat">
            <a:solidFill>
              <a:srgbClr val="FFFFFF"/>
            </a:solidFill>
            <a:prstDash val="solid"/>
            <a:headEnd type="none" w="sm" len="sm"/>
            <a:tailEnd type="none" w="sm" len="sm"/>
          </a:ln>
        </p:spPr>
      </p:sp>
      <p:grpSp>
        <p:nvGrpSpPr>
          <p:cNvPr id="8" name="Group 8"/>
          <p:cNvGrpSpPr/>
          <p:nvPr/>
        </p:nvGrpSpPr>
        <p:grpSpPr>
          <a:xfrm>
            <a:off x="5275564" y="0"/>
            <a:ext cx="3868436" cy="7357254"/>
            <a:chOff x="0" y="0"/>
            <a:chExt cx="660400" cy="1255993"/>
          </a:xfrm>
        </p:grpSpPr>
        <p:sp>
          <p:nvSpPr>
            <p:cNvPr id="9" name="Freeform 9"/>
            <p:cNvSpPr/>
            <p:nvPr/>
          </p:nvSpPr>
          <p:spPr>
            <a:xfrm>
              <a:off x="0" y="0"/>
              <a:ext cx="660400" cy="1255993"/>
            </a:xfrm>
            <a:custGeom>
              <a:avLst/>
              <a:gdLst/>
              <a:ahLst/>
              <a:cxnLst/>
              <a:rect l="l" t="t" r="r" b="b"/>
              <a:pathLst>
                <a:path w="660400" h="1255993">
                  <a:moveTo>
                    <a:pt x="220252" y="1236924"/>
                  </a:moveTo>
                  <a:cubicBezTo>
                    <a:pt x="254109" y="1248438"/>
                    <a:pt x="292600" y="1255993"/>
                    <a:pt x="330378" y="1255993"/>
                  </a:cubicBezTo>
                  <a:cubicBezTo>
                    <a:pt x="368157" y="1255993"/>
                    <a:pt x="404509" y="1249516"/>
                    <a:pt x="438009" y="1238003"/>
                  </a:cubicBezTo>
                  <a:cubicBezTo>
                    <a:pt x="438723" y="1237643"/>
                    <a:pt x="439435" y="1237643"/>
                    <a:pt x="440148" y="1237284"/>
                  </a:cubicBezTo>
                  <a:cubicBezTo>
                    <a:pt x="565955" y="1191228"/>
                    <a:pt x="658618" y="1069615"/>
                    <a:pt x="660400" y="917647"/>
                  </a:cubicBezTo>
                  <a:lnTo>
                    <a:pt x="660400" y="0"/>
                  </a:lnTo>
                  <a:lnTo>
                    <a:pt x="0" y="0"/>
                  </a:lnTo>
                  <a:lnTo>
                    <a:pt x="0" y="916966"/>
                  </a:lnTo>
                  <a:cubicBezTo>
                    <a:pt x="1782" y="1070333"/>
                    <a:pt x="93019" y="1191949"/>
                    <a:pt x="220252" y="1236924"/>
                  </a:cubicBezTo>
                  <a:close/>
                </a:path>
              </a:pathLst>
            </a:custGeom>
            <a:solidFill>
              <a:srgbClr val="537190">
                <a:alpha val="18824"/>
              </a:srgbClr>
            </a:solidFill>
          </p:spPr>
        </p:sp>
        <p:sp>
          <p:nvSpPr>
            <p:cNvPr id="10" name="TextBox 10"/>
            <p:cNvSpPr txBox="1"/>
            <p:nvPr/>
          </p:nvSpPr>
          <p:spPr>
            <a:xfrm>
              <a:off x="0" y="-47625"/>
              <a:ext cx="660400" cy="7334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7209782" y="2929746"/>
            <a:ext cx="3868436" cy="7357254"/>
            <a:chOff x="0" y="0"/>
            <a:chExt cx="660400" cy="1255993"/>
          </a:xfrm>
        </p:grpSpPr>
        <p:sp>
          <p:nvSpPr>
            <p:cNvPr id="12" name="Freeform 12"/>
            <p:cNvSpPr/>
            <p:nvPr/>
          </p:nvSpPr>
          <p:spPr>
            <a:xfrm>
              <a:off x="0" y="0"/>
              <a:ext cx="660400" cy="1255993"/>
            </a:xfrm>
            <a:custGeom>
              <a:avLst/>
              <a:gdLst/>
              <a:ahLst/>
              <a:cxnLst/>
              <a:rect l="l" t="t" r="r" b="b"/>
              <a:pathLst>
                <a:path w="660400" h="1255993">
                  <a:moveTo>
                    <a:pt x="220252" y="1236924"/>
                  </a:moveTo>
                  <a:cubicBezTo>
                    <a:pt x="254109" y="1248438"/>
                    <a:pt x="292600" y="1255993"/>
                    <a:pt x="330378" y="1255993"/>
                  </a:cubicBezTo>
                  <a:cubicBezTo>
                    <a:pt x="368157" y="1255993"/>
                    <a:pt x="404509" y="1249516"/>
                    <a:pt x="438009" y="1238003"/>
                  </a:cubicBezTo>
                  <a:cubicBezTo>
                    <a:pt x="438723" y="1237643"/>
                    <a:pt x="439435" y="1237643"/>
                    <a:pt x="440148" y="1237284"/>
                  </a:cubicBezTo>
                  <a:cubicBezTo>
                    <a:pt x="565955" y="1191228"/>
                    <a:pt x="658618" y="1069615"/>
                    <a:pt x="660400" y="917647"/>
                  </a:cubicBezTo>
                  <a:lnTo>
                    <a:pt x="660400" y="0"/>
                  </a:lnTo>
                  <a:lnTo>
                    <a:pt x="0" y="0"/>
                  </a:lnTo>
                  <a:lnTo>
                    <a:pt x="0" y="916966"/>
                  </a:lnTo>
                  <a:cubicBezTo>
                    <a:pt x="1782" y="1070333"/>
                    <a:pt x="93019" y="1191949"/>
                    <a:pt x="220252" y="1236924"/>
                  </a:cubicBezTo>
                  <a:close/>
                </a:path>
              </a:pathLst>
            </a:custGeom>
            <a:solidFill>
              <a:srgbClr val="FFFFFF">
                <a:alpha val="6667"/>
              </a:srgbClr>
            </a:solidFill>
          </p:spPr>
        </p:sp>
        <p:sp>
          <p:nvSpPr>
            <p:cNvPr id="13" name="TextBox 13"/>
            <p:cNvSpPr txBox="1"/>
            <p:nvPr/>
          </p:nvSpPr>
          <p:spPr>
            <a:xfrm>
              <a:off x="0" y="-47625"/>
              <a:ext cx="660400" cy="733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754408" y="3886782"/>
            <a:ext cx="8779180" cy="1464825"/>
          </a:xfrm>
          <a:prstGeom prst="rect">
            <a:avLst/>
          </a:prstGeom>
        </p:spPr>
        <p:txBody>
          <a:bodyPr wrap="square" lIns="0" tIns="0" rIns="0" bIns="0" rtlCol="0" anchor="t">
            <a:spAutoFit/>
          </a:bodyPr>
          <a:lstStyle/>
          <a:p>
            <a:pPr algn="ctr">
              <a:lnSpc>
                <a:spcPts val="12758"/>
              </a:lnSpc>
            </a:pPr>
            <a:r>
              <a:rPr lang="en-US" sz="9113" dirty="0">
                <a:solidFill>
                  <a:srgbClr val="FFFFFF"/>
                </a:solidFill>
                <a:latin typeface="Barlow Medium"/>
              </a:rPr>
              <a:t>DevOps and AWS</a:t>
            </a:r>
          </a:p>
        </p:txBody>
      </p:sp>
      <p:sp>
        <p:nvSpPr>
          <p:cNvPr id="15" name="TextBox 15"/>
          <p:cNvSpPr txBox="1"/>
          <p:nvPr/>
        </p:nvSpPr>
        <p:spPr>
          <a:xfrm>
            <a:off x="3587673" y="5487710"/>
            <a:ext cx="11112650" cy="503092"/>
          </a:xfrm>
          <a:prstGeom prst="rect">
            <a:avLst/>
          </a:prstGeom>
        </p:spPr>
        <p:txBody>
          <a:bodyPr lIns="0" tIns="0" rIns="0" bIns="0" rtlCol="0" anchor="t">
            <a:spAutoFit/>
          </a:bodyPr>
          <a:lstStyle/>
          <a:p>
            <a:pPr algn="ctr">
              <a:lnSpc>
                <a:spcPts val="4043"/>
              </a:lnSpc>
            </a:pPr>
            <a:r>
              <a:rPr lang="en-US" sz="2888" spc="11" dirty="0">
                <a:solidFill>
                  <a:srgbClr val="FFFFFF"/>
                </a:solidFill>
                <a:latin typeface="Barlow Light Bold"/>
              </a:rPr>
              <a:t>adapt DevOps culture to meet your business needs!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a:ln>
                <a:noFill/>
              </a:ln>
            </p:spPr>
          </p:sp>
          <p:sp>
            <p:nvSpPr>
              <p:cNvPr id="5" name="TextBox 5"/>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6600" y="3542955"/>
            <a:ext cx="4114800" cy="4114800"/>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79215" y="4343228"/>
            <a:ext cx="1934056" cy="1600545"/>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8894" y="4608944"/>
            <a:ext cx="1934056" cy="1600545"/>
          </a:xfrm>
          <a:prstGeom prst="rect">
            <a:avLst/>
          </a:prstGeom>
        </p:spPr>
      </p:pic>
      <p:sp>
        <p:nvSpPr>
          <p:cNvPr id="12" name="AutoShape 12"/>
          <p:cNvSpPr/>
          <p:nvPr/>
        </p:nvSpPr>
        <p:spPr>
          <a:xfrm rot="-187148">
            <a:off x="11199899" y="5069312"/>
            <a:ext cx="2026665" cy="0"/>
          </a:xfrm>
          <a:prstGeom prst="line">
            <a:avLst/>
          </a:prstGeom>
          <a:ln w="38100" cap="flat">
            <a:solidFill>
              <a:srgbClr val="58C1D7"/>
            </a:solidFill>
            <a:prstDash val="solid"/>
            <a:headEnd type="none" w="sm" len="sm"/>
            <a:tailEnd type="triangle" w="lg" len="med"/>
          </a:ln>
        </p:spPr>
      </p:sp>
      <p:sp>
        <p:nvSpPr>
          <p:cNvPr id="13" name="AutoShape 13"/>
          <p:cNvSpPr/>
          <p:nvPr/>
        </p:nvSpPr>
        <p:spPr>
          <a:xfrm rot="10199793">
            <a:off x="4729739" y="4790567"/>
            <a:ext cx="2355522" cy="0"/>
          </a:xfrm>
          <a:prstGeom prst="line">
            <a:avLst/>
          </a:prstGeom>
          <a:ln w="38100" cap="flat">
            <a:solidFill>
              <a:srgbClr val="58C1D7"/>
            </a:solidFill>
            <a:prstDash val="solid"/>
            <a:headEnd type="none" w="sm" len="sm"/>
            <a:tailEnd type="triangle" w="lg" len="med"/>
          </a:ln>
        </p:spPr>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04830" y="4034786"/>
            <a:ext cx="616883" cy="616883"/>
          </a:xfrm>
          <a:prstGeom prst="rect">
            <a:avLst/>
          </a:prstGeom>
        </p:spPr>
      </p:pic>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10452" y="4277829"/>
            <a:ext cx="616883" cy="616883"/>
          </a:xfrm>
          <a:prstGeom prst="rect">
            <a:avLst/>
          </a:prstGeom>
        </p:spPr>
      </p:pic>
      <p:sp>
        <p:nvSpPr>
          <p:cNvPr id="16" name="TextBox 16"/>
          <p:cNvSpPr txBox="1"/>
          <p:nvPr/>
        </p:nvSpPr>
        <p:spPr>
          <a:xfrm>
            <a:off x="1028700" y="809625"/>
            <a:ext cx="16230600" cy="1657350"/>
          </a:xfrm>
          <a:prstGeom prst="rect">
            <a:avLst/>
          </a:prstGeom>
        </p:spPr>
        <p:txBody>
          <a:bodyPr lIns="0" tIns="0" rIns="0" bIns="0" rtlCol="0" anchor="t">
            <a:spAutoFit/>
          </a:bodyPr>
          <a:lstStyle/>
          <a:p>
            <a:pPr algn="ctr">
              <a:lnSpc>
                <a:spcPts val="7679"/>
              </a:lnSpc>
            </a:pPr>
            <a:r>
              <a:rPr lang="en-US" sz="6399">
                <a:solidFill>
                  <a:srgbClr val="151F47"/>
                </a:solidFill>
                <a:latin typeface="Mont Bold"/>
              </a:rPr>
              <a:t>Development and QA</a:t>
            </a:r>
          </a:p>
          <a:p>
            <a:pPr algn="ctr">
              <a:lnSpc>
                <a:spcPts val="3720"/>
              </a:lnSpc>
            </a:pPr>
            <a:r>
              <a:rPr lang="en-US" sz="3100">
                <a:solidFill>
                  <a:srgbClr val="151F47"/>
                </a:solidFill>
                <a:latin typeface="Mont Bold"/>
              </a:rPr>
              <a:t>Environment Issues</a:t>
            </a:r>
          </a:p>
        </p:txBody>
      </p:sp>
      <p:sp>
        <p:nvSpPr>
          <p:cNvPr id="17" name="TextBox 17"/>
          <p:cNvSpPr txBox="1"/>
          <p:nvPr/>
        </p:nvSpPr>
        <p:spPr>
          <a:xfrm>
            <a:off x="7524080" y="8115855"/>
            <a:ext cx="3239839" cy="1661993"/>
          </a:xfrm>
          <a:prstGeom prst="rect">
            <a:avLst/>
          </a:prstGeom>
        </p:spPr>
        <p:txBody>
          <a:bodyPr wrap="square" lIns="0" tIns="0" rIns="0" bIns="0" rtlCol="0" anchor="t">
            <a:spAutoFit/>
          </a:bodyPr>
          <a:lstStyle/>
          <a:p>
            <a:pPr algn="ctr">
              <a:lnSpc>
                <a:spcPts val="6580"/>
              </a:lnSpc>
            </a:pPr>
            <a:r>
              <a:rPr lang="en-US" sz="4700" dirty="0">
                <a:solidFill>
                  <a:srgbClr val="151F47"/>
                </a:solidFill>
                <a:latin typeface="Mont Bold"/>
              </a:rPr>
              <a:t>IWOMM</a:t>
            </a:r>
          </a:p>
          <a:p>
            <a:pPr algn="ctr">
              <a:lnSpc>
                <a:spcPts val="6580"/>
              </a:lnSpc>
            </a:pPr>
            <a:r>
              <a:rPr lang="en-US" sz="4700" dirty="0">
                <a:solidFill>
                  <a:srgbClr val="151F47"/>
                </a:solidFill>
                <a:latin typeface="Mont Bold"/>
              </a:rPr>
              <a:t>Problem</a:t>
            </a:r>
          </a:p>
        </p:txBody>
      </p:sp>
      <p:sp>
        <p:nvSpPr>
          <p:cNvPr id="18" name="TextBox 18"/>
          <p:cNvSpPr txBox="1"/>
          <p:nvPr/>
        </p:nvSpPr>
        <p:spPr>
          <a:xfrm>
            <a:off x="13650608" y="4259332"/>
            <a:ext cx="1591270" cy="1002197"/>
          </a:xfrm>
          <a:prstGeom prst="rect">
            <a:avLst/>
          </a:prstGeom>
        </p:spPr>
        <p:txBody>
          <a:bodyPr lIns="0" tIns="0" rIns="0" bIns="0" rtlCol="0" anchor="t">
            <a:spAutoFit/>
          </a:bodyPr>
          <a:lstStyle/>
          <a:p>
            <a:pPr algn="ctr">
              <a:lnSpc>
                <a:spcPts val="8540"/>
              </a:lnSpc>
            </a:pPr>
            <a:r>
              <a:rPr lang="en-US" sz="4400" dirty="0">
                <a:solidFill>
                  <a:srgbClr val="151F47"/>
                </a:solidFill>
                <a:latin typeface="Mont Bold"/>
              </a:rPr>
              <a:t>app</a:t>
            </a:r>
          </a:p>
        </p:txBody>
      </p:sp>
      <p:sp>
        <p:nvSpPr>
          <p:cNvPr id="19" name="TextBox 19"/>
          <p:cNvSpPr txBox="1"/>
          <p:nvPr/>
        </p:nvSpPr>
        <p:spPr>
          <a:xfrm>
            <a:off x="2790287" y="4549903"/>
            <a:ext cx="1591270" cy="1002197"/>
          </a:xfrm>
          <a:prstGeom prst="rect">
            <a:avLst/>
          </a:prstGeom>
        </p:spPr>
        <p:txBody>
          <a:bodyPr lIns="0" tIns="0" rIns="0" bIns="0" rtlCol="0" anchor="t">
            <a:spAutoFit/>
          </a:bodyPr>
          <a:lstStyle/>
          <a:p>
            <a:pPr algn="ctr">
              <a:lnSpc>
                <a:spcPts val="8540"/>
              </a:lnSpc>
            </a:pPr>
            <a:r>
              <a:rPr lang="en-US" sz="4400" dirty="0">
                <a:solidFill>
                  <a:srgbClr val="151F47"/>
                </a:solidFill>
                <a:latin typeface="Mont Bold"/>
              </a:rPr>
              <a:t>app</a:t>
            </a:r>
          </a:p>
        </p:txBody>
      </p:sp>
      <p:sp>
        <p:nvSpPr>
          <p:cNvPr id="20" name="TextBox 20"/>
          <p:cNvSpPr txBox="1"/>
          <p:nvPr/>
        </p:nvSpPr>
        <p:spPr>
          <a:xfrm>
            <a:off x="13575673" y="6085663"/>
            <a:ext cx="1741140" cy="830889"/>
          </a:xfrm>
          <a:prstGeom prst="rect">
            <a:avLst/>
          </a:prstGeom>
        </p:spPr>
        <p:txBody>
          <a:bodyPr lIns="0" tIns="0" rIns="0" bIns="0" rtlCol="0" anchor="t">
            <a:spAutoFit/>
          </a:bodyPr>
          <a:lstStyle/>
          <a:p>
            <a:pPr algn="ctr">
              <a:lnSpc>
                <a:spcPts val="3027"/>
              </a:lnSpc>
            </a:pPr>
            <a:r>
              <a:rPr lang="en-US" sz="2162">
                <a:solidFill>
                  <a:srgbClr val="151F47"/>
                </a:solidFill>
                <a:latin typeface="Mont Bold"/>
              </a:rPr>
              <a:t>java8</a:t>
            </a:r>
          </a:p>
          <a:p>
            <a:pPr algn="ctr">
              <a:lnSpc>
                <a:spcPts val="3027"/>
              </a:lnSpc>
            </a:pPr>
            <a:r>
              <a:rPr lang="en-US" sz="2162">
                <a:solidFill>
                  <a:srgbClr val="151F47"/>
                </a:solidFill>
                <a:latin typeface="Mont Bold"/>
              </a:rPr>
              <a:t>packages1.0</a:t>
            </a:r>
          </a:p>
        </p:txBody>
      </p:sp>
      <p:sp>
        <p:nvSpPr>
          <p:cNvPr id="21" name="TextBox 21"/>
          <p:cNvSpPr txBox="1"/>
          <p:nvPr/>
        </p:nvSpPr>
        <p:spPr>
          <a:xfrm>
            <a:off x="2537782" y="6316832"/>
            <a:ext cx="1791891" cy="830889"/>
          </a:xfrm>
          <a:prstGeom prst="rect">
            <a:avLst/>
          </a:prstGeom>
        </p:spPr>
        <p:txBody>
          <a:bodyPr lIns="0" tIns="0" rIns="0" bIns="0" rtlCol="0" anchor="t">
            <a:spAutoFit/>
          </a:bodyPr>
          <a:lstStyle/>
          <a:p>
            <a:pPr algn="ctr">
              <a:lnSpc>
                <a:spcPts val="3027"/>
              </a:lnSpc>
            </a:pPr>
            <a:r>
              <a:rPr lang="en-US" sz="2162">
                <a:solidFill>
                  <a:srgbClr val="151F47"/>
                </a:solidFill>
                <a:latin typeface="Mont Bold"/>
              </a:rPr>
              <a:t>java17</a:t>
            </a:r>
          </a:p>
          <a:p>
            <a:pPr algn="ctr">
              <a:lnSpc>
                <a:spcPts val="3027"/>
              </a:lnSpc>
            </a:pPr>
            <a:r>
              <a:rPr lang="en-US" sz="2162">
                <a:solidFill>
                  <a:srgbClr val="151F47"/>
                </a:solidFill>
                <a:latin typeface="Mont Bold"/>
              </a:rPr>
              <a:t>packages5.0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0AEAB346-25B3-284A-C36E-B5103E4C635B}"/>
              </a:ext>
            </a:extLst>
          </p:cNvPr>
          <p:cNvGrpSpPr/>
          <p:nvPr/>
        </p:nvGrpSpPr>
        <p:grpSpPr>
          <a:xfrm>
            <a:off x="3803061" y="-3024658"/>
            <a:ext cx="15613885" cy="16867748"/>
            <a:chOff x="0" y="0"/>
            <a:chExt cx="20818513" cy="22490331"/>
          </a:xfrm>
        </p:grpSpPr>
        <p:grpSp>
          <p:nvGrpSpPr>
            <p:cNvPr id="3" name="Group 3">
              <a:extLst>
                <a:ext uri="{FF2B5EF4-FFF2-40B4-BE49-F238E27FC236}">
                  <a16:creationId xmlns:a16="http://schemas.microsoft.com/office/drawing/2014/main" id="{BC9714F8-7C65-EB2B-72A2-7E9AEE2ADA80}"/>
                </a:ext>
              </a:extLst>
            </p:cNvPr>
            <p:cNvGrpSpPr/>
            <p:nvPr/>
          </p:nvGrpSpPr>
          <p:grpSpPr>
            <a:xfrm rot="2258783">
              <a:off x="8278156" y="551483"/>
              <a:ext cx="6392878" cy="22308916"/>
              <a:chOff x="0" y="0"/>
              <a:chExt cx="1262791" cy="4406699"/>
            </a:xfrm>
          </p:grpSpPr>
          <p:sp>
            <p:nvSpPr>
              <p:cNvPr id="7" name="Freeform 4">
                <a:extLst>
                  <a:ext uri="{FF2B5EF4-FFF2-40B4-BE49-F238E27FC236}">
                    <a16:creationId xmlns:a16="http://schemas.microsoft.com/office/drawing/2014/main" id="{B9C8AF09-B2A2-0F5C-9703-923C39213B45}"/>
                  </a:ext>
                </a:extLst>
              </p:cNvPr>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8" name="TextBox 5">
                <a:extLst>
                  <a:ext uri="{FF2B5EF4-FFF2-40B4-BE49-F238E27FC236}">
                    <a16:creationId xmlns:a16="http://schemas.microsoft.com/office/drawing/2014/main" id="{C7F0CC67-2F3E-D757-2D31-954217FFC039}"/>
                  </a:ext>
                </a:extLst>
              </p:cNvPr>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4" name="Group 6">
              <a:extLst>
                <a:ext uri="{FF2B5EF4-FFF2-40B4-BE49-F238E27FC236}">
                  <a16:creationId xmlns:a16="http://schemas.microsoft.com/office/drawing/2014/main" id="{485518FB-DB47-2266-57EA-13F5670C47D7}"/>
                </a:ext>
              </a:extLst>
            </p:cNvPr>
            <p:cNvGrpSpPr/>
            <p:nvPr/>
          </p:nvGrpSpPr>
          <p:grpSpPr>
            <a:xfrm rot="2258783">
              <a:off x="3004277" y="701385"/>
              <a:ext cx="6392878" cy="12016606"/>
              <a:chOff x="0" y="0"/>
              <a:chExt cx="1262791" cy="2373650"/>
            </a:xfrm>
          </p:grpSpPr>
          <p:sp>
            <p:nvSpPr>
              <p:cNvPr id="5" name="Freeform 7">
                <a:extLst>
                  <a:ext uri="{FF2B5EF4-FFF2-40B4-BE49-F238E27FC236}">
                    <a16:creationId xmlns:a16="http://schemas.microsoft.com/office/drawing/2014/main" id="{12C5BCA2-A4E6-68A8-A658-1CE541FF58D1}"/>
                  </a:ext>
                </a:extLst>
              </p:cNvPr>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6" name="TextBox 8">
                <a:extLst>
                  <a:ext uri="{FF2B5EF4-FFF2-40B4-BE49-F238E27FC236}">
                    <a16:creationId xmlns:a16="http://schemas.microsoft.com/office/drawing/2014/main" id="{94C5C9D9-A800-4111-F732-1EE3C0FB3994}"/>
                  </a:ext>
                </a:extLst>
              </p:cNvPr>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a:extLst>
              <a:ext uri="{FF2B5EF4-FFF2-40B4-BE49-F238E27FC236}">
                <a16:creationId xmlns:a16="http://schemas.microsoft.com/office/drawing/2014/main" id="{E9E7B42D-947A-78DF-D1E2-7E522BFB8C86}"/>
              </a:ext>
            </a:extLst>
          </p:cNvPr>
          <p:cNvPicPr>
            <a:picLocks noChangeAspect="1"/>
          </p:cNvPicPr>
          <p:nvPr/>
        </p:nvPicPr>
        <p:blipFill>
          <a:blip r:embed="rId2"/>
          <a:srcRect l="9771" t="40594" b="14626"/>
          <a:stretch>
            <a:fillRect/>
          </a:stretch>
        </p:blipFill>
        <p:spPr>
          <a:xfrm>
            <a:off x="0" y="0"/>
            <a:ext cx="18288000" cy="6052569"/>
          </a:xfrm>
          <a:prstGeom prst="rect">
            <a:avLst/>
          </a:prstGeom>
        </p:spPr>
      </p:pic>
      <p:grpSp>
        <p:nvGrpSpPr>
          <p:cNvPr id="10" name="Group 10">
            <a:extLst>
              <a:ext uri="{FF2B5EF4-FFF2-40B4-BE49-F238E27FC236}">
                <a16:creationId xmlns:a16="http://schemas.microsoft.com/office/drawing/2014/main" id="{60414277-C8C2-35FF-6429-7A3A4D4BACBD}"/>
              </a:ext>
            </a:extLst>
          </p:cNvPr>
          <p:cNvGrpSpPr/>
          <p:nvPr/>
        </p:nvGrpSpPr>
        <p:grpSpPr>
          <a:xfrm>
            <a:off x="1028700" y="3750772"/>
            <a:ext cx="7506406" cy="5507528"/>
            <a:chOff x="0" y="0"/>
            <a:chExt cx="1976996" cy="1450542"/>
          </a:xfrm>
        </p:grpSpPr>
        <p:sp>
          <p:nvSpPr>
            <p:cNvPr id="11" name="Freeform 11">
              <a:extLst>
                <a:ext uri="{FF2B5EF4-FFF2-40B4-BE49-F238E27FC236}">
                  <a16:creationId xmlns:a16="http://schemas.microsoft.com/office/drawing/2014/main" id="{00AD7410-C90D-0E56-4B0D-98FDC3D2E76C}"/>
                </a:ext>
              </a:extLst>
            </p:cNvPr>
            <p:cNvSpPr/>
            <p:nvPr/>
          </p:nvSpPr>
          <p:spPr>
            <a:xfrm>
              <a:off x="0" y="0"/>
              <a:ext cx="1976996" cy="1450542"/>
            </a:xfrm>
            <a:custGeom>
              <a:avLst/>
              <a:gdLst/>
              <a:ahLst/>
              <a:cxnLst/>
              <a:rect l="l" t="t" r="r" b="b"/>
              <a:pathLst>
                <a:path w="1976996" h="1450542">
                  <a:moveTo>
                    <a:pt x="0" y="0"/>
                  </a:moveTo>
                  <a:lnTo>
                    <a:pt x="1976996" y="0"/>
                  </a:lnTo>
                  <a:lnTo>
                    <a:pt x="1976996" y="1450542"/>
                  </a:lnTo>
                  <a:lnTo>
                    <a:pt x="0" y="1450542"/>
                  </a:lnTo>
                  <a:close/>
                </a:path>
              </a:pathLst>
            </a:custGeom>
            <a:solidFill>
              <a:srgbClr val="BEC9D7"/>
            </a:solidFill>
          </p:spPr>
        </p:sp>
        <p:sp>
          <p:nvSpPr>
            <p:cNvPr id="12" name="TextBox 12">
              <a:extLst>
                <a:ext uri="{FF2B5EF4-FFF2-40B4-BE49-F238E27FC236}">
                  <a16:creationId xmlns:a16="http://schemas.microsoft.com/office/drawing/2014/main" id="{65E533E0-F923-E70D-CDDB-F43CB5994715}"/>
                </a:ext>
              </a:extLst>
            </p:cNvPr>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3" name="Group 13">
            <a:extLst>
              <a:ext uri="{FF2B5EF4-FFF2-40B4-BE49-F238E27FC236}">
                <a16:creationId xmlns:a16="http://schemas.microsoft.com/office/drawing/2014/main" id="{5FB17EB2-2A0C-0D25-E2C9-F2F43753EC00}"/>
              </a:ext>
            </a:extLst>
          </p:cNvPr>
          <p:cNvGrpSpPr/>
          <p:nvPr/>
        </p:nvGrpSpPr>
        <p:grpSpPr>
          <a:xfrm>
            <a:off x="3049456" y="6201711"/>
            <a:ext cx="5607388" cy="1615753"/>
            <a:chOff x="0" y="0"/>
            <a:chExt cx="7476518" cy="2154337"/>
          </a:xfrm>
        </p:grpSpPr>
        <p:sp>
          <p:nvSpPr>
            <p:cNvPr id="14" name="TextBox 14">
              <a:extLst>
                <a:ext uri="{FF2B5EF4-FFF2-40B4-BE49-F238E27FC236}">
                  <a16:creationId xmlns:a16="http://schemas.microsoft.com/office/drawing/2014/main" id="{4A607D29-F466-1522-9C67-D7C669874AAA}"/>
                </a:ext>
              </a:extLst>
            </p:cNvPr>
            <p:cNvSpPr txBox="1"/>
            <p:nvPr/>
          </p:nvSpPr>
          <p:spPr>
            <a:xfrm>
              <a:off x="0" y="-209550"/>
              <a:ext cx="7476518" cy="1339850"/>
            </a:xfrm>
            <a:prstGeom prst="rect">
              <a:avLst/>
            </a:prstGeom>
          </p:spPr>
          <p:txBody>
            <a:bodyPr lIns="0" tIns="0" rIns="0" bIns="0" rtlCol="0" anchor="t">
              <a:spAutoFit/>
            </a:bodyPr>
            <a:lstStyle/>
            <a:p>
              <a:pPr>
                <a:lnSpc>
                  <a:spcPts val="6720"/>
                </a:lnSpc>
              </a:pPr>
              <a:r>
                <a:rPr lang="en-US" sz="5600">
                  <a:solidFill>
                    <a:srgbClr val="151F47"/>
                  </a:solidFill>
                  <a:latin typeface="Mont Bold"/>
                </a:rPr>
                <a:t>Solution</a:t>
              </a:r>
            </a:p>
          </p:txBody>
        </p:sp>
        <p:sp>
          <p:nvSpPr>
            <p:cNvPr id="15" name="TextBox 15">
              <a:extLst>
                <a:ext uri="{FF2B5EF4-FFF2-40B4-BE49-F238E27FC236}">
                  <a16:creationId xmlns:a16="http://schemas.microsoft.com/office/drawing/2014/main" id="{FA55365D-473E-BC8F-BE57-94CC1B314E61}"/>
                </a:ext>
              </a:extLst>
            </p:cNvPr>
            <p:cNvSpPr txBox="1"/>
            <p:nvPr/>
          </p:nvSpPr>
          <p:spPr>
            <a:xfrm>
              <a:off x="0" y="1636812"/>
              <a:ext cx="7476518" cy="517525"/>
            </a:xfrm>
            <a:prstGeom prst="rect">
              <a:avLst/>
            </a:prstGeom>
          </p:spPr>
          <p:txBody>
            <a:bodyPr lIns="0" tIns="0" rIns="0" bIns="0" rtlCol="0" anchor="t">
              <a:spAutoFit/>
            </a:bodyPr>
            <a:lstStyle/>
            <a:p>
              <a:pPr marL="0" lvl="0" indent="0" algn="l">
                <a:lnSpc>
                  <a:spcPts val="2999"/>
                </a:lnSpc>
                <a:spcBef>
                  <a:spcPct val="0"/>
                </a:spcBef>
              </a:pPr>
              <a:endParaRPr/>
            </a:p>
          </p:txBody>
        </p:sp>
      </p:grpSp>
      <p:grpSp>
        <p:nvGrpSpPr>
          <p:cNvPr id="16" name="Group 22">
            <a:extLst>
              <a:ext uri="{FF2B5EF4-FFF2-40B4-BE49-F238E27FC236}">
                <a16:creationId xmlns:a16="http://schemas.microsoft.com/office/drawing/2014/main" id="{177C68A8-B1EF-B824-302B-20DA840B35B5}"/>
              </a:ext>
            </a:extLst>
          </p:cNvPr>
          <p:cNvGrpSpPr/>
          <p:nvPr/>
        </p:nvGrpSpPr>
        <p:grpSpPr>
          <a:xfrm>
            <a:off x="9681620" y="6722918"/>
            <a:ext cx="7577680" cy="511679"/>
            <a:chOff x="0" y="-104095"/>
            <a:chExt cx="10103573" cy="682238"/>
          </a:xfrm>
        </p:grpSpPr>
        <p:pic>
          <p:nvPicPr>
            <p:cNvPr id="17" name="Picture 23">
              <a:extLst>
                <a:ext uri="{FF2B5EF4-FFF2-40B4-BE49-F238E27FC236}">
                  <a16:creationId xmlns:a16="http://schemas.microsoft.com/office/drawing/2014/main" id="{137F3BAA-F421-97FA-E462-D1E6B900DF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18" name="TextBox 24">
              <a:extLst>
                <a:ext uri="{FF2B5EF4-FFF2-40B4-BE49-F238E27FC236}">
                  <a16:creationId xmlns:a16="http://schemas.microsoft.com/office/drawing/2014/main" id="{089D43D2-B973-C943-A0E6-6998ED48BE3A}"/>
                </a:ext>
              </a:extLst>
            </p:cNvPr>
            <p:cNvSpPr txBox="1"/>
            <p:nvPr/>
          </p:nvSpPr>
          <p:spPr>
            <a:xfrm>
              <a:off x="726983" y="-104095"/>
              <a:ext cx="9376590" cy="682238"/>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151F47"/>
                  </a:solidFill>
                  <a:latin typeface="Mont Bold"/>
                </a:rPr>
                <a:t>Adapt DevOps Culture</a:t>
              </a:r>
            </a:p>
          </p:txBody>
        </p:sp>
      </p:grpSp>
      <p:sp>
        <p:nvSpPr>
          <p:cNvPr id="19" name="TextBox 18">
            <a:extLst>
              <a:ext uri="{FF2B5EF4-FFF2-40B4-BE49-F238E27FC236}">
                <a16:creationId xmlns:a16="http://schemas.microsoft.com/office/drawing/2014/main" id="{E2E3E48C-197D-5B8B-22E9-AFDC0B787C13}"/>
              </a:ext>
            </a:extLst>
          </p:cNvPr>
          <p:cNvSpPr txBox="1"/>
          <p:nvPr/>
        </p:nvSpPr>
        <p:spPr>
          <a:xfrm>
            <a:off x="10133112" y="7322901"/>
            <a:ext cx="7126188" cy="2215991"/>
          </a:xfrm>
          <a:prstGeom prst="rect">
            <a:avLst/>
          </a:prstGeom>
          <a:noFill/>
        </p:spPr>
        <p:txBody>
          <a:bodyPr wrap="square" rtlCol="0">
            <a:spAutoFit/>
          </a:bodyPr>
          <a:lstStyle/>
          <a:p>
            <a:r>
              <a:rPr lang="en-US" sz="2000" dirty="0"/>
              <a:t>DevOps is a set of practices that combines software development (Dev) and IT operations (Ops). It aims to shorten the systems development life cycle and provide continuous delivery with high software quality. DevOps is complementary with Agile software development; several DevOps aspects came from Agile methodology.</a:t>
            </a:r>
            <a:endParaRPr lang="en-GB" sz="2000" dirty="0"/>
          </a:p>
          <a:p>
            <a:endParaRPr lang="en-GB" dirty="0"/>
          </a:p>
        </p:txBody>
      </p:sp>
    </p:spTree>
    <p:extLst>
      <p:ext uri="{BB962C8B-B14F-4D97-AF65-F5344CB8AC3E}">
        <p14:creationId xmlns:p14="http://schemas.microsoft.com/office/powerpoint/2010/main" val="78349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srcRect l="9771" t="40594" b="14626"/>
          <a:stretch>
            <a:fillRect/>
          </a:stretch>
        </p:blipFill>
        <p:spPr>
          <a:xfrm>
            <a:off x="0" y="0"/>
            <a:ext cx="18288000" cy="6052569"/>
          </a:xfrm>
          <a:prstGeom prst="rect">
            <a:avLst/>
          </a:prstGeom>
        </p:spPr>
      </p:pic>
      <p:grpSp>
        <p:nvGrpSpPr>
          <p:cNvPr id="10" name="Group 10"/>
          <p:cNvGrpSpPr/>
          <p:nvPr/>
        </p:nvGrpSpPr>
        <p:grpSpPr>
          <a:xfrm>
            <a:off x="1028700" y="3750772"/>
            <a:ext cx="7506406" cy="5507528"/>
            <a:chOff x="0" y="0"/>
            <a:chExt cx="1976996" cy="1450542"/>
          </a:xfrm>
        </p:grpSpPr>
        <p:sp>
          <p:nvSpPr>
            <p:cNvPr id="11" name="Freeform 11"/>
            <p:cNvSpPr/>
            <p:nvPr/>
          </p:nvSpPr>
          <p:spPr>
            <a:xfrm>
              <a:off x="0" y="0"/>
              <a:ext cx="1976996" cy="1450542"/>
            </a:xfrm>
            <a:custGeom>
              <a:avLst/>
              <a:gdLst/>
              <a:ahLst/>
              <a:cxnLst/>
              <a:rect l="l" t="t" r="r" b="b"/>
              <a:pathLst>
                <a:path w="1976996" h="1450542">
                  <a:moveTo>
                    <a:pt x="0" y="0"/>
                  </a:moveTo>
                  <a:lnTo>
                    <a:pt x="1976996" y="0"/>
                  </a:lnTo>
                  <a:lnTo>
                    <a:pt x="1976996" y="1450542"/>
                  </a:lnTo>
                  <a:lnTo>
                    <a:pt x="0" y="1450542"/>
                  </a:lnTo>
                  <a:close/>
                </a:path>
              </a:pathLst>
            </a:custGeom>
            <a:solidFill>
              <a:srgbClr val="BEC9D7"/>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3" name="Group 13"/>
          <p:cNvGrpSpPr/>
          <p:nvPr/>
        </p:nvGrpSpPr>
        <p:grpSpPr>
          <a:xfrm>
            <a:off x="9681620" y="8201706"/>
            <a:ext cx="7577680" cy="432436"/>
            <a:chOff x="0" y="0"/>
            <a:chExt cx="10103573" cy="576581"/>
          </a:xfrm>
        </p:grpSpPr>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15" name="TextBox 15"/>
            <p:cNvSpPr txBox="1"/>
            <p:nvPr/>
          </p:nvSpPr>
          <p:spPr>
            <a:xfrm>
              <a:off x="726983" y="-180975"/>
              <a:ext cx="9376590" cy="757556"/>
            </a:xfrm>
            <a:prstGeom prst="rect">
              <a:avLst/>
            </a:prstGeom>
          </p:spPr>
          <p:txBody>
            <a:bodyPr lIns="0" tIns="0" rIns="0" bIns="0" rtlCol="0" anchor="t">
              <a:spAutoFit/>
            </a:bodyPr>
            <a:lstStyle/>
            <a:p>
              <a:pPr marL="0" lvl="0" indent="0" algn="l">
                <a:lnSpc>
                  <a:spcPts val="4349"/>
                </a:lnSpc>
                <a:spcBef>
                  <a:spcPct val="0"/>
                </a:spcBef>
              </a:pPr>
              <a:r>
                <a:rPr lang="en-US" sz="2899" dirty="0">
                  <a:solidFill>
                    <a:srgbClr val="151F47"/>
                  </a:solidFill>
                  <a:latin typeface="Mont Bold"/>
                </a:rPr>
                <a:t>communication</a:t>
              </a:r>
            </a:p>
          </p:txBody>
        </p:sp>
      </p:grpSp>
      <p:grpSp>
        <p:nvGrpSpPr>
          <p:cNvPr id="16" name="Group 16"/>
          <p:cNvGrpSpPr/>
          <p:nvPr/>
        </p:nvGrpSpPr>
        <p:grpSpPr>
          <a:xfrm>
            <a:off x="9681620" y="7501347"/>
            <a:ext cx="7577680" cy="417196"/>
            <a:chOff x="0" y="0"/>
            <a:chExt cx="10103573" cy="556261"/>
          </a:xfrm>
        </p:grpSpPr>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18" name="TextBox 18"/>
            <p:cNvSpPr txBox="1"/>
            <p:nvPr/>
          </p:nvSpPr>
          <p:spPr>
            <a:xfrm>
              <a:off x="726983" y="-180975"/>
              <a:ext cx="9376590" cy="737236"/>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151F47"/>
                  </a:solidFill>
                  <a:latin typeface="Mont Bold"/>
                </a:rPr>
                <a:t>collaboration</a:t>
              </a:r>
            </a:p>
          </p:txBody>
        </p:sp>
      </p:grpSp>
      <p:grpSp>
        <p:nvGrpSpPr>
          <p:cNvPr id="19" name="Group 19"/>
          <p:cNvGrpSpPr/>
          <p:nvPr/>
        </p:nvGrpSpPr>
        <p:grpSpPr>
          <a:xfrm>
            <a:off x="9681620" y="6800989"/>
            <a:ext cx="7577680" cy="417196"/>
            <a:chOff x="0" y="0"/>
            <a:chExt cx="10103573" cy="556261"/>
          </a:xfrm>
        </p:grpSpPr>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21" name="TextBox 21"/>
            <p:cNvSpPr txBox="1"/>
            <p:nvPr/>
          </p:nvSpPr>
          <p:spPr>
            <a:xfrm>
              <a:off x="726983" y="-180975"/>
              <a:ext cx="9376590" cy="737236"/>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151F47"/>
                  </a:solidFill>
                  <a:latin typeface="Mont Bold"/>
                </a:rPr>
                <a:t>automation</a:t>
              </a:r>
            </a:p>
          </p:txBody>
        </p:sp>
      </p:grpSp>
      <p:grpSp>
        <p:nvGrpSpPr>
          <p:cNvPr id="22" name="Group 22"/>
          <p:cNvGrpSpPr/>
          <p:nvPr/>
        </p:nvGrpSpPr>
        <p:grpSpPr>
          <a:xfrm>
            <a:off x="3049456" y="6201711"/>
            <a:ext cx="5607388" cy="1615753"/>
            <a:chOff x="0" y="0"/>
            <a:chExt cx="7476518" cy="2154337"/>
          </a:xfrm>
        </p:grpSpPr>
        <p:sp>
          <p:nvSpPr>
            <p:cNvPr id="23" name="TextBox 23"/>
            <p:cNvSpPr txBox="1"/>
            <p:nvPr/>
          </p:nvSpPr>
          <p:spPr>
            <a:xfrm>
              <a:off x="0" y="-209550"/>
              <a:ext cx="7476518" cy="1339850"/>
            </a:xfrm>
            <a:prstGeom prst="rect">
              <a:avLst/>
            </a:prstGeom>
          </p:spPr>
          <p:txBody>
            <a:bodyPr lIns="0" tIns="0" rIns="0" bIns="0" rtlCol="0" anchor="t">
              <a:spAutoFit/>
            </a:bodyPr>
            <a:lstStyle/>
            <a:p>
              <a:pPr>
                <a:lnSpc>
                  <a:spcPts val="6720"/>
                </a:lnSpc>
              </a:pPr>
              <a:r>
                <a:rPr lang="en-US" sz="5600">
                  <a:solidFill>
                    <a:srgbClr val="151F47"/>
                  </a:solidFill>
                  <a:latin typeface="Mont Bold"/>
                </a:rPr>
                <a:t>Solution</a:t>
              </a:r>
            </a:p>
          </p:txBody>
        </p:sp>
        <p:sp>
          <p:nvSpPr>
            <p:cNvPr id="24" name="TextBox 24"/>
            <p:cNvSpPr txBox="1"/>
            <p:nvPr/>
          </p:nvSpPr>
          <p:spPr>
            <a:xfrm>
              <a:off x="0" y="1636812"/>
              <a:ext cx="7476518" cy="517525"/>
            </a:xfrm>
            <a:prstGeom prst="rect">
              <a:avLst/>
            </a:prstGeom>
          </p:spPr>
          <p:txBody>
            <a:bodyPr lIns="0" tIns="0" rIns="0" bIns="0" rtlCol="0" anchor="t">
              <a:spAutoFit/>
            </a:bodyPr>
            <a:lstStyle/>
            <a:p>
              <a:pPr marL="0" lvl="0" indent="0" algn="l">
                <a:lnSpc>
                  <a:spcPts val="2999"/>
                </a:lnSpc>
                <a:spcBef>
                  <a:spcPct val="0"/>
                </a:spcBef>
              </a:pPr>
              <a:endParaRPr/>
            </a:p>
          </p:txBody>
        </p:sp>
      </p:grpSp>
      <p:pic>
        <p:nvPicPr>
          <p:cNvPr id="25" name="Picture 24">
            <a:extLst>
              <a:ext uri="{FF2B5EF4-FFF2-40B4-BE49-F238E27FC236}">
                <a16:creationId xmlns:a16="http://schemas.microsoft.com/office/drawing/2014/main" id="{DFE078AD-76D0-F4E2-4AFF-46B2D2B79C47}"/>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104136" y="6497383"/>
            <a:ext cx="4500506" cy="23161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699882B-308B-06AD-9322-3B79C2830C7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1" y="8439654"/>
            <a:ext cx="930281" cy="818646"/>
          </a:xfrm>
          <a:prstGeom prst="rect">
            <a:avLst/>
          </a:prstGeom>
        </p:spPr>
      </p:pic>
      <p:pic>
        <p:nvPicPr>
          <p:cNvPr id="3" name="Picture 3">
            <a:extLst>
              <a:ext uri="{FF2B5EF4-FFF2-40B4-BE49-F238E27FC236}">
                <a16:creationId xmlns:a16="http://schemas.microsoft.com/office/drawing/2014/main" id="{54AC9768-A147-63B6-A108-B839DB24BD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8439654"/>
            <a:ext cx="930281" cy="818646"/>
          </a:xfrm>
          <a:prstGeom prst="rect">
            <a:avLst/>
          </a:prstGeom>
        </p:spPr>
      </p:pic>
      <p:pic>
        <p:nvPicPr>
          <p:cNvPr id="4" name="Picture 4">
            <a:extLst>
              <a:ext uri="{FF2B5EF4-FFF2-40B4-BE49-F238E27FC236}">
                <a16:creationId xmlns:a16="http://schemas.microsoft.com/office/drawing/2014/main" id="{CF123C0D-8969-17F0-3FF8-282B65BECC7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7373975"/>
            <a:ext cx="977067" cy="859818"/>
          </a:xfrm>
          <a:prstGeom prst="rect">
            <a:avLst/>
          </a:prstGeom>
        </p:spPr>
      </p:pic>
      <p:pic>
        <p:nvPicPr>
          <p:cNvPr id="5" name="Picture 5">
            <a:extLst>
              <a:ext uri="{FF2B5EF4-FFF2-40B4-BE49-F238E27FC236}">
                <a16:creationId xmlns:a16="http://schemas.microsoft.com/office/drawing/2014/main" id="{D59B0C85-51FC-B67D-4AB8-40AF2E6C9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49970" y="280285"/>
            <a:ext cx="2988060" cy="2498765"/>
          </a:xfrm>
          <a:prstGeom prst="rect">
            <a:avLst/>
          </a:prstGeom>
        </p:spPr>
      </p:pic>
      <p:pic>
        <p:nvPicPr>
          <p:cNvPr id="6" name="Picture 6">
            <a:extLst>
              <a:ext uri="{FF2B5EF4-FFF2-40B4-BE49-F238E27FC236}">
                <a16:creationId xmlns:a16="http://schemas.microsoft.com/office/drawing/2014/main" id="{910F588B-A33C-A2EF-3137-46D40058DF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9260" y="8439654"/>
            <a:ext cx="930281" cy="818646"/>
          </a:xfrm>
          <a:prstGeom prst="rect">
            <a:avLst/>
          </a:prstGeom>
        </p:spPr>
      </p:pic>
      <p:pic>
        <p:nvPicPr>
          <p:cNvPr id="7" name="Picture 7">
            <a:extLst>
              <a:ext uri="{FF2B5EF4-FFF2-40B4-BE49-F238E27FC236}">
                <a16:creationId xmlns:a16="http://schemas.microsoft.com/office/drawing/2014/main" id="{16DA5D61-3A26-E3BE-592E-98B8CFB5DA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09185" y="3929452"/>
            <a:ext cx="2255421" cy="1725398"/>
          </a:xfrm>
          <a:prstGeom prst="rect">
            <a:avLst/>
          </a:prstGeom>
        </p:spPr>
      </p:pic>
      <p:pic>
        <p:nvPicPr>
          <p:cNvPr id="8" name="Picture 8">
            <a:extLst>
              <a:ext uri="{FF2B5EF4-FFF2-40B4-BE49-F238E27FC236}">
                <a16:creationId xmlns:a16="http://schemas.microsoft.com/office/drawing/2014/main" id="{98671656-03EC-FDD4-84E7-3AC26B4283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90600">
            <a:off x="2036898" y="1805513"/>
            <a:ext cx="6189578" cy="4781450"/>
          </a:xfrm>
          <a:prstGeom prst="rect">
            <a:avLst/>
          </a:prstGeom>
        </p:spPr>
      </p:pic>
      <p:pic>
        <p:nvPicPr>
          <p:cNvPr id="9" name="Picture 9">
            <a:extLst>
              <a:ext uri="{FF2B5EF4-FFF2-40B4-BE49-F238E27FC236}">
                <a16:creationId xmlns:a16="http://schemas.microsoft.com/office/drawing/2014/main" id="{A32DD77D-4EE2-6A9C-BC88-65F0079AD03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09352" y="6850524"/>
            <a:ext cx="3349949" cy="2407776"/>
          </a:xfrm>
          <a:prstGeom prst="rect">
            <a:avLst/>
          </a:prstGeom>
        </p:spPr>
      </p:pic>
      <p:pic>
        <p:nvPicPr>
          <p:cNvPr id="10" name="Picture 10">
            <a:extLst>
              <a:ext uri="{FF2B5EF4-FFF2-40B4-BE49-F238E27FC236}">
                <a16:creationId xmlns:a16="http://schemas.microsoft.com/office/drawing/2014/main" id="{7B618A82-0628-A21D-16C4-C8D9585F036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91234" y="3851016"/>
            <a:ext cx="1882266" cy="1882266"/>
          </a:xfrm>
          <a:prstGeom prst="rect">
            <a:avLst/>
          </a:prstGeom>
        </p:spPr>
      </p:pic>
      <p:pic>
        <p:nvPicPr>
          <p:cNvPr id="11" name="Picture 13">
            <a:extLst>
              <a:ext uri="{FF2B5EF4-FFF2-40B4-BE49-F238E27FC236}">
                <a16:creationId xmlns:a16="http://schemas.microsoft.com/office/drawing/2014/main" id="{4183E1AD-9BD9-CC10-3656-93C38212A76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64606" y="7314983"/>
            <a:ext cx="2935521" cy="2249343"/>
          </a:xfrm>
          <a:prstGeom prst="rect">
            <a:avLst/>
          </a:prstGeom>
        </p:spPr>
      </p:pic>
      <p:sp>
        <p:nvSpPr>
          <p:cNvPr id="12" name="AutoShape 14">
            <a:extLst>
              <a:ext uri="{FF2B5EF4-FFF2-40B4-BE49-F238E27FC236}">
                <a16:creationId xmlns:a16="http://schemas.microsoft.com/office/drawing/2014/main" id="{EF032862-E7FC-2FE8-8CB8-F6387B4D7002}"/>
              </a:ext>
            </a:extLst>
          </p:cNvPr>
          <p:cNvSpPr/>
          <p:nvPr/>
        </p:nvSpPr>
        <p:spPr>
          <a:xfrm rot="2700000">
            <a:off x="12159551" y="6428483"/>
            <a:ext cx="2324405" cy="0"/>
          </a:xfrm>
          <a:prstGeom prst="line">
            <a:avLst/>
          </a:prstGeom>
          <a:ln w="47625" cap="flat">
            <a:solidFill>
              <a:srgbClr val="000000"/>
            </a:solidFill>
            <a:prstDash val="solid"/>
            <a:headEnd type="none" w="sm" len="sm"/>
            <a:tailEnd type="triangle" w="lg" len="med"/>
          </a:ln>
        </p:spPr>
      </p:sp>
      <p:sp>
        <p:nvSpPr>
          <p:cNvPr id="13" name="AutoShape 15">
            <a:extLst>
              <a:ext uri="{FF2B5EF4-FFF2-40B4-BE49-F238E27FC236}">
                <a16:creationId xmlns:a16="http://schemas.microsoft.com/office/drawing/2014/main" id="{A2BB9755-BF35-7122-706C-A450B60C3CD7}"/>
              </a:ext>
            </a:extLst>
          </p:cNvPr>
          <p:cNvSpPr/>
          <p:nvPr/>
        </p:nvSpPr>
        <p:spPr>
          <a:xfrm rot="8269850">
            <a:off x="7028303" y="3265088"/>
            <a:ext cx="1792386" cy="0"/>
          </a:xfrm>
          <a:prstGeom prst="line">
            <a:avLst/>
          </a:prstGeom>
          <a:ln w="47625" cap="flat">
            <a:solidFill>
              <a:srgbClr val="000000"/>
            </a:solidFill>
            <a:prstDash val="solid"/>
            <a:headEnd type="none" w="sm" len="sm"/>
            <a:tailEnd type="triangle" w="lg" len="med"/>
          </a:ln>
        </p:spPr>
      </p:sp>
      <p:sp>
        <p:nvSpPr>
          <p:cNvPr id="14" name="AutoShape 16">
            <a:extLst>
              <a:ext uri="{FF2B5EF4-FFF2-40B4-BE49-F238E27FC236}">
                <a16:creationId xmlns:a16="http://schemas.microsoft.com/office/drawing/2014/main" id="{D65CB9CD-EA68-AC0A-8307-485C41CD1EEA}"/>
              </a:ext>
            </a:extLst>
          </p:cNvPr>
          <p:cNvSpPr/>
          <p:nvPr/>
        </p:nvSpPr>
        <p:spPr>
          <a:xfrm rot="-10800000">
            <a:off x="3890364" y="8723135"/>
            <a:ext cx="4331367" cy="0"/>
          </a:xfrm>
          <a:prstGeom prst="line">
            <a:avLst/>
          </a:prstGeom>
          <a:ln w="47625" cap="flat">
            <a:solidFill>
              <a:srgbClr val="000000"/>
            </a:solidFill>
            <a:prstDash val="solid"/>
            <a:headEnd type="none" w="sm" len="sm"/>
            <a:tailEnd type="triangle" w="lg" len="med"/>
          </a:ln>
        </p:spPr>
      </p:sp>
      <p:sp>
        <p:nvSpPr>
          <p:cNvPr id="15" name="AutoShape 17">
            <a:extLst>
              <a:ext uri="{FF2B5EF4-FFF2-40B4-BE49-F238E27FC236}">
                <a16:creationId xmlns:a16="http://schemas.microsoft.com/office/drawing/2014/main" id="{502B10FA-C563-F0EF-541D-E9D88F424994}"/>
              </a:ext>
            </a:extLst>
          </p:cNvPr>
          <p:cNvSpPr/>
          <p:nvPr/>
        </p:nvSpPr>
        <p:spPr>
          <a:xfrm rot="7884039">
            <a:off x="9449070" y="6430344"/>
            <a:ext cx="2263473" cy="0"/>
          </a:xfrm>
          <a:prstGeom prst="line">
            <a:avLst/>
          </a:prstGeom>
          <a:ln w="47625" cap="flat">
            <a:solidFill>
              <a:srgbClr val="000000"/>
            </a:solidFill>
            <a:prstDash val="solid"/>
            <a:headEnd type="none" w="sm" len="sm"/>
            <a:tailEnd type="triangle" w="lg" len="med"/>
          </a:ln>
        </p:spPr>
      </p:sp>
      <p:sp>
        <p:nvSpPr>
          <p:cNvPr id="16" name="TextBox 21">
            <a:extLst>
              <a:ext uri="{FF2B5EF4-FFF2-40B4-BE49-F238E27FC236}">
                <a16:creationId xmlns:a16="http://schemas.microsoft.com/office/drawing/2014/main" id="{2CF39446-3F32-3FA9-8BAD-C2CD4B2E5FC0}"/>
              </a:ext>
            </a:extLst>
          </p:cNvPr>
          <p:cNvSpPr txBox="1"/>
          <p:nvPr/>
        </p:nvSpPr>
        <p:spPr>
          <a:xfrm>
            <a:off x="-1749972" y="2597534"/>
            <a:ext cx="7430532" cy="466474"/>
          </a:xfrm>
          <a:prstGeom prst="rect">
            <a:avLst/>
          </a:prstGeom>
        </p:spPr>
        <p:txBody>
          <a:bodyPr lIns="0" tIns="0" rIns="0" bIns="0" rtlCol="0" anchor="t">
            <a:spAutoFit/>
          </a:bodyPr>
          <a:lstStyle/>
          <a:p>
            <a:pPr algn="ctr">
              <a:lnSpc>
                <a:spcPts val="3888"/>
              </a:lnSpc>
            </a:pPr>
            <a:endParaRPr sz="2700"/>
          </a:p>
        </p:txBody>
      </p:sp>
      <p:sp>
        <p:nvSpPr>
          <p:cNvPr id="17" name="TextBox 22">
            <a:extLst>
              <a:ext uri="{FF2B5EF4-FFF2-40B4-BE49-F238E27FC236}">
                <a16:creationId xmlns:a16="http://schemas.microsoft.com/office/drawing/2014/main" id="{14ED9459-3D00-7ABD-28ED-E9C526BC8D3D}"/>
              </a:ext>
            </a:extLst>
          </p:cNvPr>
          <p:cNvSpPr txBox="1"/>
          <p:nvPr/>
        </p:nvSpPr>
        <p:spPr>
          <a:xfrm>
            <a:off x="-1749972" y="3589017"/>
            <a:ext cx="7430532" cy="428002"/>
          </a:xfrm>
          <a:prstGeom prst="rect">
            <a:avLst/>
          </a:prstGeom>
        </p:spPr>
        <p:txBody>
          <a:bodyPr lIns="0" tIns="0" rIns="0" bIns="0" rtlCol="0" anchor="t">
            <a:spAutoFit/>
          </a:bodyPr>
          <a:lstStyle/>
          <a:p>
            <a:pPr algn="ctr">
              <a:lnSpc>
                <a:spcPts val="3519"/>
              </a:lnSpc>
            </a:pPr>
            <a:endParaRPr sz="2700"/>
          </a:p>
        </p:txBody>
      </p:sp>
      <p:sp>
        <p:nvSpPr>
          <p:cNvPr id="18" name="TextBox 44">
            <a:extLst>
              <a:ext uri="{FF2B5EF4-FFF2-40B4-BE49-F238E27FC236}">
                <a16:creationId xmlns:a16="http://schemas.microsoft.com/office/drawing/2014/main" id="{3CC77F98-C66B-58A8-6B59-C082A77D2D63}"/>
              </a:ext>
            </a:extLst>
          </p:cNvPr>
          <p:cNvSpPr txBox="1"/>
          <p:nvPr/>
        </p:nvSpPr>
        <p:spPr>
          <a:xfrm>
            <a:off x="14764" y="680219"/>
            <a:ext cx="5325443" cy="577081"/>
          </a:xfrm>
          <a:prstGeom prst="rect">
            <a:avLst/>
          </a:prstGeom>
        </p:spPr>
        <p:txBody>
          <a:bodyPr lIns="0" tIns="0" rIns="0" bIns="0" rtlCol="0" anchor="t">
            <a:spAutoFit/>
          </a:bodyPr>
          <a:lstStyle/>
          <a:p>
            <a:pPr algn="ctr">
              <a:lnSpc>
                <a:spcPts val="4502"/>
              </a:lnSpc>
            </a:pPr>
            <a:r>
              <a:rPr lang="en-US" sz="3600" b="1" dirty="0">
                <a:solidFill>
                  <a:srgbClr val="DD3D4E"/>
                </a:solidFill>
                <a:latin typeface="Mont Bold" panose="020B0604020202020204" charset="0"/>
              </a:rPr>
              <a:t>DevOps Workflow</a:t>
            </a:r>
          </a:p>
        </p:txBody>
      </p:sp>
      <p:sp>
        <p:nvSpPr>
          <p:cNvPr id="19" name="TextBox 45">
            <a:extLst>
              <a:ext uri="{FF2B5EF4-FFF2-40B4-BE49-F238E27FC236}">
                <a16:creationId xmlns:a16="http://schemas.microsoft.com/office/drawing/2014/main" id="{ED661D08-C959-64A8-769D-76CF50301BCF}"/>
              </a:ext>
            </a:extLst>
          </p:cNvPr>
          <p:cNvSpPr txBox="1"/>
          <p:nvPr/>
        </p:nvSpPr>
        <p:spPr>
          <a:xfrm>
            <a:off x="1356018" y="9373553"/>
            <a:ext cx="2136204" cy="417358"/>
          </a:xfrm>
          <a:prstGeom prst="rect">
            <a:avLst/>
          </a:prstGeom>
        </p:spPr>
        <p:txBody>
          <a:bodyPr lIns="0" tIns="0" rIns="0" bIns="0" rtlCol="0" anchor="t">
            <a:spAutoFit/>
          </a:bodyPr>
          <a:lstStyle/>
          <a:p>
            <a:pPr algn="ctr">
              <a:lnSpc>
                <a:spcPts val="3191"/>
              </a:lnSpc>
            </a:pPr>
            <a:r>
              <a:rPr lang="en-US" sz="2849" dirty="0" err="1">
                <a:solidFill>
                  <a:srgbClr val="DD3D4E"/>
                </a:solidFill>
                <a:latin typeface="Mont Bold" panose="020B0604020202020204" charset="0"/>
              </a:rPr>
              <a:t>DevTeam</a:t>
            </a:r>
            <a:endParaRPr lang="en-US" sz="2849" dirty="0">
              <a:solidFill>
                <a:srgbClr val="DD3D4E"/>
              </a:solidFill>
              <a:latin typeface="Mont Bold" panose="020B0604020202020204" charset="0"/>
            </a:endParaRPr>
          </a:p>
        </p:txBody>
      </p:sp>
      <p:sp>
        <p:nvSpPr>
          <p:cNvPr id="20" name="TextBox 46">
            <a:extLst>
              <a:ext uri="{FF2B5EF4-FFF2-40B4-BE49-F238E27FC236}">
                <a16:creationId xmlns:a16="http://schemas.microsoft.com/office/drawing/2014/main" id="{9A16DA94-690E-8040-09D2-81258706A2FE}"/>
              </a:ext>
            </a:extLst>
          </p:cNvPr>
          <p:cNvSpPr txBox="1"/>
          <p:nvPr/>
        </p:nvSpPr>
        <p:spPr>
          <a:xfrm>
            <a:off x="10227368" y="455112"/>
            <a:ext cx="2126440" cy="693138"/>
          </a:xfrm>
          <a:prstGeom prst="rect">
            <a:avLst/>
          </a:prstGeom>
        </p:spPr>
        <p:txBody>
          <a:bodyPr wrap="square" lIns="0" tIns="0" rIns="0" bIns="0" rtlCol="0" anchor="t">
            <a:spAutoFit/>
          </a:bodyPr>
          <a:lstStyle/>
          <a:p>
            <a:pPr algn="ctr">
              <a:lnSpc>
                <a:spcPts val="5622"/>
              </a:lnSpc>
            </a:pPr>
            <a:r>
              <a:rPr lang="en-US" sz="4016" dirty="0">
                <a:solidFill>
                  <a:srgbClr val="000000"/>
                </a:solidFill>
                <a:latin typeface="Mont Bold" panose="020B0604020202020204" charset="0"/>
              </a:rPr>
              <a:t>GitHub</a:t>
            </a:r>
          </a:p>
        </p:txBody>
      </p:sp>
      <p:sp>
        <p:nvSpPr>
          <p:cNvPr id="21" name="TextBox 47">
            <a:extLst>
              <a:ext uri="{FF2B5EF4-FFF2-40B4-BE49-F238E27FC236}">
                <a16:creationId xmlns:a16="http://schemas.microsoft.com/office/drawing/2014/main" id="{15864BCB-17B9-2059-63F6-E14A9F1250F7}"/>
              </a:ext>
            </a:extLst>
          </p:cNvPr>
          <p:cNvSpPr txBox="1"/>
          <p:nvPr/>
        </p:nvSpPr>
        <p:spPr>
          <a:xfrm rot="-89662">
            <a:off x="5806727" y="481848"/>
            <a:ext cx="2109249" cy="686726"/>
          </a:xfrm>
          <a:prstGeom prst="rect">
            <a:avLst/>
          </a:prstGeom>
        </p:spPr>
        <p:txBody>
          <a:bodyPr lIns="0" tIns="0" rIns="0" bIns="0" rtlCol="0" anchor="t">
            <a:spAutoFit/>
          </a:bodyPr>
          <a:lstStyle/>
          <a:p>
            <a:pPr algn="ctr">
              <a:lnSpc>
                <a:spcPts val="5703"/>
              </a:lnSpc>
            </a:pPr>
            <a:r>
              <a:rPr lang="en-US" sz="3200" dirty="0" err="1">
                <a:solidFill>
                  <a:srgbClr val="000000"/>
                </a:solidFill>
                <a:latin typeface="Mont Bold" panose="020B0604020202020204" charset="0"/>
              </a:rPr>
              <a:t>rawcode</a:t>
            </a:r>
            <a:endParaRPr lang="en-US" sz="4074" dirty="0">
              <a:solidFill>
                <a:srgbClr val="000000"/>
              </a:solidFill>
              <a:latin typeface="Mont Bold" panose="020B0604020202020204" charset="0"/>
            </a:endParaRPr>
          </a:p>
        </p:txBody>
      </p:sp>
      <p:sp>
        <p:nvSpPr>
          <p:cNvPr id="22" name="TextBox 48">
            <a:extLst>
              <a:ext uri="{FF2B5EF4-FFF2-40B4-BE49-F238E27FC236}">
                <a16:creationId xmlns:a16="http://schemas.microsoft.com/office/drawing/2014/main" id="{8C65ED39-2A0A-2488-AE6C-805240652DCB}"/>
              </a:ext>
            </a:extLst>
          </p:cNvPr>
          <p:cNvSpPr txBox="1"/>
          <p:nvPr/>
        </p:nvSpPr>
        <p:spPr>
          <a:xfrm>
            <a:off x="4921805" y="5554837"/>
            <a:ext cx="4462401" cy="719428"/>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CI-Servers</a:t>
            </a:r>
          </a:p>
        </p:txBody>
      </p:sp>
      <p:sp>
        <p:nvSpPr>
          <p:cNvPr id="23" name="TextBox 49">
            <a:extLst>
              <a:ext uri="{FF2B5EF4-FFF2-40B4-BE49-F238E27FC236}">
                <a16:creationId xmlns:a16="http://schemas.microsoft.com/office/drawing/2014/main" id="{FD9FC27D-20D2-B5B5-2C80-7FA1166CD76A}"/>
              </a:ext>
            </a:extLst>
          </p:cNvPr>
          <p:cNvSpPr txBox="1"/>
          <p:nvPr/>
        </p:nvSpPr>
        <p:spPr>
          <a:xfrm>
            <a:off x="8465932" y="7287268"/>
            <a:ext cx="2811270" cy="1140697"/>
          </a:xfrm>
          <a:prstGeom prst="rect">
            <a:avLst/>
          </a:prstGeom>
        </p:spPr>
        <p:txBody>
          <a:bodyPr wrap="square" lIns="0" tIns="0" rIns="0" bIns="0" rtlCol="0" anchor="t">
            <a:spAutoFit/>
          </a:bodyPr>
          <a:lstStyle/>
          <a:p>
            <a:pPr algn="ctr">
              <a:lnSpc>
                <a:spcPts val="10901"/>
              </a:lnSpc>
            </a:pPr>
            <a:r>
              <a:rPr lang="en-US" sz="2400" dirty="0">
                <a:solidFill>
                  <a:srgbClr val="DD3D4E"/>
                </a:solidFill>
                <a:latin typeface="Mont Bold" panose="020B0604020202020204" charset="0"/>
              </a:rPr>
              <a:t>QA-Automation</a:t>
            </a:r>
          </a:p>
        </p:txBody>
      </p:sp>
      <p:sp>
        <p:nvSpPr>
          <p:cNvPr id="24" name="TextBox 51">
            <a:extLst>
              <a:ext uri="{FF2B5EF4-FFF2-40B4-BE49-F238E27FC236}">
                <a16:creationId xmlns:a16="http://schemas.microsoft.com/office/drawing/2014/main" id="{DBAD832B-F59C-1F40-20B2-C6B46C44DF87}"/>
              </a:ext>
            </a:extLst>
          </p:cNvPr>
          <p:cNvSpPr txBox="1"/>
          <p:nvPr/>
        </p:nvSpPr>
        <p:spPr>
          <a:xfrm>
            <a:off x="8221731" y="2994890"/>
            <a:ext cx="1565025" cy="650178"/>
          </a:xfrm>
          <a:prstGeom prst="rect">
            <a:avLst/>
          </a:prstGeom>
        </p:spPr>
        <p:txBody>
          <a:bodyPr lIns="0" tIns="0" rIns="0" bIns="0" rtlCol="0" anchor="t">
            <a:spAutoFit/>
          </a:bodyPr>
          <a:lstStyle/>
          <a:p>
            <a:pPr algn="ctr">
              <a:lnSpc>
                <a:spcPts val="5819"/>
              </a:lnSpc>
            </a:pPr>
            <a:r>
              <a:rPr lang="en-US" sz="2400" dirty="0">
                <a:solidFill>
                  <a:srgbClr val="000000"/>
                </a:solidFill>
                <a:latin typeface="Mont Bold" panose="020B0604020202020204" charset="0"/>
              </a:rPr>
              <a:t>git pull</a:t>
            </a:r>
          </a:p>
        </p:txBody>
      </p:sp>
      <p:sp>
        <p:nvSpPr>
          <p:cNvPr id="25" name="TextBox 52">
            <a:extLst>
              <a:ext uri="{FF2B5EF4-FFF2-40B4-BE49-F238E27FC236}">
                <a16:creationId xmlns:a16="http://schemas.microsoft.com/office/drawing/2014/main" id="{0CDC8852-4A1A-EC63-1628-D84B9F09B9FD}"/>
              </a:ext>
            </a:extLst>
          </p:cNvPr>
          <p:cNvSpPr txBox="1"/>
          <p:nvPr/>
        </p:nvSpPr>
        <p:spPr>
          <a:xfrm>
            <a:off x="9385082" y="5043488"/>
            <a:ext cx="1349052" cy="705962"/>
          </a:xfrm>
          <a:prstGeom prst="rect">
            <a:avLst/>
          </a:prstGeom>
        </p:spPr>
        <p:txBody>
          <a:bodyPr lIns="0" tIns="0" rIns="0" bIns="0" rtlCol="0" anchor="t">
            <a:spAutoFit/>
          </a:bodyPr>
          <a:lstStyle/>
          <a:p>
            <a:pPr algn="ctr">
              <a:lnSpc>
                <a:spcPts val="6690"/>
              </a:lnSpc>
            </a:pPr>
            <a:r>
              <a:rPr lang="en-US" sz="1600" dirty="0" err="1">
                <a:solidFill>
                  <a:srgbClr val="000000"/>
                </a:solidFill>
                <a:latin typeface="Mont Bold" panose="020B0604020202020204" charset="0"/>
              </a:rPr>
              <a:t>BuildServers</a:t>
            </a:r>
            <a:endParaRPr lang="en-US" sz="2800" dirty="0">
              <a:solidFill>
                <a:srgbClr val="000000"/>
              </a:solidFill>
              <a:latin typeface="Mont Bold" panose="020B0604020202020204" charset="0"/>
            </a:endParaRPr>
          </a:p>
        </p:txBody>
      </p:sp>
      <p:sp>
        <p:nvSpPr>
          <p:cNvPr id="26" name="TextBox 53">
            <a:extLst>
              <a:ext uri="{FF2B5EF4-FFF2-40B4-BE49-F238E27FC236}">
                <a16:creationId xmlns:a16="http://schemas.microsoft.com/office/drawing/2014/main" id="{54F8E887-F9A4-61FF-267F-AE4596A96782}"/>
              </a:ext>
            </a:extLst>
          </p:cNvPr>
          <p:cNvSpPr txBox="1"/>
          <p:nvPr/>
        </p:nvSpPr>
        <p:spPr>
          <a:xfrm>
            <a:off x="10297568" y="2566141"/>
            <a:ext cx="3534092" cy="1236877"/>
          </a:xfrm>
          <a:prstGeom prst="rect">
            <a:avLst/>
          </a:prstGeom>
        </p:spPr>
        <p:txBody>
          <a:bodyPr wrap="square" lIns="0" tIns="0" rIns="0" bIns="0" rtlCol="0" anchor="t">
            <a:spAutoFit/>
          </a:bodyPr>
          <a:lstStyle/>
          <a:p>
            <a:pPr algn="ctr">
              <a:lnSpc>
                <a:spcPts val="5054"/>
              </a:lnSpc>
            </a:pPr>
            <a:r>
              <a:rPr lang="en-US" sz="2400" dirty="0">
                <a:solidFill>
                  <a:srgbClr val="000000"/>
                </a:solidFill>
                <a:latin typeface="Mont Bold" panose="020B0604020202020204" charset="0"/>
              </a:rPr>
              <a:t>MSA</a:t>
            </a:r>
          </a:p>
          <a:p>
            <a:pPr algn="ctr">
              <a:lnSpc>
                <a:spcPts val="5054"/>
              </a:lnSpc>
            </a:pPr>
            <a:r>
              <a:rPr lang="en-US" sz="2400" dirty="0">
                <a:solidFill>
                  <a:srgbClr val="000000"/>
                </a:solidFill>
                <a:latin typeface="Mont Bold" panose="020B0604020202020204" charset="0"/>
              </a:rPr>
              <a:t>Docker Image</a:t>
            </a:r>
            <a:endParaRPr lang="en-US" sz="3609" dirty="0">
              <a:solidFill>
                <a:srgbClr val="000000"/>
              </a:solidFill>
              <a:latin typeface="Mont Bold" panose="020B0604020202020204" charset="0"/>
            </a:endParaRPr>
          </a:p>
        </p:txBody>
      </p:sp>
      <p:sp>
        <p:nvSpPr>
          <p:cNvPr id="27" name="TextBox 55">
            <a:extLst>
              <a:ext uri="{FF2B5EF4-FFF2-40B4-BE49-F238E27FC236}">
                <a16:creationId xmlns:a16="http://schemas.microsoft.com/office/drawing/2014/main" id="{D56392F1-370E-FAE5-7160-0B0BCEBE9F45}"/>
              </a:ext>
            </a:extLst>
          </p:cNvPr>
          <p:cNvSpPr txBox="1"/>
          <p:nvPr/>
        </p:nvSpPr>
        <p:spPr>
          <a:xfrm>
            <a:off x="14974416" y="6126147"/>
            <a:ext cx="2284884" cy="598241"/>
          </a:xfrm>
          <a:prstGeom prst="rect">
            <a:avLst/>
          </a:prstGeom>
        </p:spPr>
        <p:txBody>
          <a:bodyPr lIns="0" tIns="0" rIns="0" bIns="0" rtlCol="0" anchor="t">
            <a:spAutoFit/>
          </a:bodyPr>
          <a:lstStyle/>
          <a:p>
            <a:pPr algn="ctr">
              <a:lnSpc>
                <a:spcPts val="5054"/>
              </a:lnSpc>
            </a:pPr>
            <a:r>
              <a:rPr lang="en-US" sz="2800" dirty="0">
                <a:solidFill>
                  <a:srgbClr val="000000"/>
                </a:solidFill>
                <a:latin typeface="Mont Bold" panose="020B0604020202020204" charset="0"/>
              </a:rPr>
              <a:t>Production</a:t>
            </a:r>
          </a:p>
        </p:txBody>
      </p:sp>
      <p:pic>
        <p:nvPicPr>
          <p:cNvPr id="28" name="Picture 2">
            <a:extLst>
              <a:ext uri="{FF2B5EF4-FFF2-40B4-BE49-F238E27FC236}">
                <a16:creationId xmlns:a16="http://schemas.microsoft.com/office/drawing/2014/main" id="{A4AC33EC-A170-8C87-E7B8-B971376C02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6546" y="5606681"/>
            <a:ext cx="2176034" cy="2176178"/>
          </a:xfrm>
          <a:prstGeom prst="rect">
            <a:avLst/>
          </a:prstGeom>
        </p:spPr>
      </p:pic>
      <p:pic>
        <p:nvPicPr>
          <p:cNvPr id="29" name="Picture 3">
            <a:extLst>
              <a:ext uri="{FF2B5EF4-FFF2-40B4-BE49-F238E27FC236}">
                <a16:creationId xmlns:a16="http://schemas.microsoft.com/office/drawing/2014/main" id="{B916F502-582B-D4AA-E074-529B8E820A0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172508" y="3783660"/>
            <a:ext cx="1574321" cy="1949622"/>
          </a:xfrm>
          <a:prstGeom prst="rect">
            <a:avLst/>
          </a:prstGeom>
        </p:spPr>
      </p:pic>
      <p:sp>
        <p:nvSpPr>
          <p:cNvPr id="30" name="TextBox 48">
            <a:extLst>
              <a:ext uri="{FF2B5EF4-FFF2-40B4-BE49-F238E27FC236}">
                <a16:creationId xmlns:a16="http://schemas.microsoft.com/office/drawing/2014/main" id="{70B7D5E3-D4A7-4C66-06BB-8BB63C4D6C0E}"/>
              </a:ext>
            </a:extLst>
          </p:cNvPr>
          <p:cNvSpPr txBox="1"/>
          <p:nvPr/>
        </p:nvSpPr>
        <p:spPr>
          <a:xfrm>
            <a:off x="13139799" y="677406"/>
            <a:ext cx="4462401" cy="2309607"/>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Cloud Native</a:t>
            </a:r>
          </a:p>
          <a:p>
            <a:pPr algn="ctr">
              <a:lnSpc>
                <a:spcPts val="6159"/>
              </a:lnSpc>
            </a:pPr>
            <a:r>
              <a:rPr lang="en-US" sz="3200" dirty="0">
                <a:solidFill>
                  <a:srgbClr val="DD3D4E"/>
                </a:solidFill>
                <a:latin typeface="Mont Bold" panose="020B0604020202020204" charset="0"/>
              </a:rPr>
              <a:t>Infra Automation</a:t>
            </a:r>
          </a:p>
          <a:p>
            <a:pPr algn="ctr">
              <a:lnSpc>
                <a:spcPts val="6159"/>
              </a:lnSpc>
            </a:pPr>
            <a:endParaRPr lang="en-US" sz="3200" dirty="0">
              <a:solidFill>
                <a:srgbClr val="DD3D4E"/>
              </a:solidFill>
              <a:latin typeface="Mont Bold" panose="020B0604020202020204" charset="0"/>
            </a:endParaRPr>
          </a:p>
        </p:txBody>
      </p:sp>
      <p:sp>
        <p:nvSpPr>
          <p:cNvPr id="31" name="AutoShape 14">
            <a:extLst>
              <a:ext uri="{FF2B5EF4-FFF2-40B4-BE49-F238E27FC236}">
                <a16:creationId xmlns:a16="http://schemas.microsoft.com/office/drawing/2014/main" id="{B6CCE703-7164-EACD-EFFC-23EB423271F1}"/>
              </a:ext>
            </a:extLst>
          </p:cNvPr>
          <p:cNvSpPr/>
          <p:nvPr/>
        </p:nvSpPr>
        <p:spPr>
          <a:xfrm rot="2700000">
            <a:off x="14633717" y="2760558"/>
            <a:ext cx="2677236" cy="2686307"/>
          </a:xfrm>
          <a:prstGeom prst="line">
            <a:avLst/>
          </a:prstGeom>
          <a:ln w="47625" cap="flat">
            <a:solidFill>
              <a:srgbClr val="000000"/>
            </a:solidFill>
            <a:prstDash val="solid"/>
            <a:headEnd type="none" w="sm" len="sm"/>
            <a:tailEnd type="triangle" w="lg" len="med"/>
          </a:ln>
        </p:spPr>
      </p:sp>
    </p:spTree>
    <p:extLst>
      <p:ext uri="{BB962C8B-B14F-4D97-AF65-F5344CB8AC3E}">
        <p14:creationId xmlns:p14="http://schemas.microsoft.com/office/powerpoint/2010/main" val="3895922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F7FF825E-EBEC-5278-55FE-20FA3F4C487E}"/>
              </a:ext>
            </a:extLst>
          </p:cNvPr>
          <p:cNvSpPr txBox="1"/>
          <p:nvPr/>
        </p:nvSpPr>
        <p:spPr>
          <a:xfrm>
            <a:off x="1028700" y="809625"/>
            <a:ext cx="16230600" cy="1462580"/>
          </a:xfrm>
          <a:prstGeom prst="rect">
            <a:avLst/>
          </a:prstGeom>
        </p:spPr>
        <p:txBody>
          <a:bodyPr lIns="0" tIns="0" rIns="0" bIns="0" rtlCol="0" anchor="t">
            <a:spAutoFit/>
          </a:bodyPr>
          <a:lstStyle/>
          <a:p>
            <a:pPr algn="ctr">
              <a:lnSpc>
                <a:spcPts val="7679"/>
              </a:lnSpc>
            </a:pPr>
            <a:r>
              <a:rPr lang="en-US" sz="6399" dirty="0">
                <a:solidFill>
                  <a:srgbClr val="151F47"/>
                </a:solidFill>
                <a:latin typeface="Mont Bold"/>
              </a:rPr>
              <a:t>DevOps Best Practices</a:t>
            </a:r>
          </a:p>
          <a:p>
            <a:pPr algn="ctr">
              <a:lnSpc>
                <a:spcPts val="3720"/>
              </a:lnSpc>
            </a:pPr>
            <a:r>
              <a:rPr lang="en-US" sz="3100" dirty="0">
                <a:solidFill>
                  <a:srgbClr val="151F47"/>
                </a:solidFill>
                <a:latin typeface="Mont Bold"/>
              </a:rPr>
              <a:t>Environment Issues</a:t>
            </a:r>
          </a:p>
        </p:txBody>
      </p:sp>
      <p:sp>
        <p:nvSpPr>
          <p:cNvPr id="4" name="TextBox 3">
            <a:extLst>
              <a:ext uri="{FF2B5EF4-FFF2-40B4-BE49-F238E27FC236}">
                <a16:creationId xmlns:a16="http://schemas.microsoft.com/office/drawing/2014/main" id="{925AEC36-52E7-92A9-DF32-13B8263563C8}"/>
              </a:ext>
            </a:extLst>
          </p:cNvPr>
          <p:cNvSpPr txBox="1"/>
          <p:nvPr/>
        </p:nvSpPr>
        <p:spPr>
          <a:xfrm>
            <a:off x="2514600" y="3238500"/>
            <a:ext cx="9144000" cy="446276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a:solidFill>
                  <a:srgbClr val="151F47"/>
                </a:solidFill>
                <a:latin typeface="Mont Bold"/>
              </a:rPr>
              <a:t>Continuous Development</a:t>
            </a:r>
          </a:p>
          <a:p>
            <a:pPr marL="457200" indent="-457200">
              <a:lnSpc>
                <a:spcPct val="150000"/>
              </a:lnSpc>
              <a:buFont typeface="Arial" panose="020B0604020202020204" pitchFamily="34" charset="0"/>
              <a:buChar char="•"/>
            </a:pPr>
            <a:r>
              <a:rPr lang="en-US" sz="3200" dirty="0">
                <a:solidFill>
                  <a:srgbClr val="151F47"/>
                </a:solidFill>
                <a:latin typeface="Mont Bold"/>
              </a:rPr>
              <a:t>Continuous Integration</a:t>
            </a:r>
          </a:p>
          <a:p>
            <a:pPr marL="457200" indent="-457200">
              <a:lnSpc>
                <a:spcPct val="150000"/>
              </a:lnSpc>
              <a:buFont typeface="Arial" panose="020B0604020202020204" pitchFamily="34" charset="0"/>
              <a:buChar char="•"/>
            </a:pPr>
            <a:r>
              <a:rPr lang="en-US" sz="3200" dirty="0">
                <a:solidFill>
                  <a:srgbClr val="151F47"/>
                </a:solidFill>
                <a:latin typeface="Mont Bold"/>
              </a:rPr>
              <a:t>Continuous Testing</a:t>
            </a:r>
          </a:p>
          <a:p>
            <a:pPr marL="457200" indent="-457200">
              <a:lnSpc>
                <a:spcPct val="150000"/>
              </a:lnSpc>
              <a:buFont typeface="Arial" panose="020B0604020202020204" pitchFamily="34" charset="0"/>
              <a:buChar char="•"/>
            </a:pPr>
            <a:r>
              <a:rPr lang="en-US" sz="3200" dirty="0">
                <a:solidFill>
                  <a:srgbClr val="151F47"/>
                </a:solidFill>
                <a:latin typeface="Mont Bold"/>
              </a:rPr>
              <a:t>Continuous Delivery</a:t>
            </a:r>
          </a:p>
          <a:p>
            <a:pPr marL="457200" indent="-457200">
              <a:lnSpc>
                <a:spcPct val="150000"/>
              </a:lnSpc>
              <a:buFont typeface="Arial" panose="020B0604020202020204" pitchFamily="34" charset="0"/>
              <a:buChar char="•"/>
            </a:pPr>
            <a:r>
              <a:rPr lang="en-US" sz="3200" dirty="0">
                <a:solidFill>
                  <a:srgbClr val="151F47"/>
                </a:solidFill>
                <a:latin typeface="Mont Bold"/>
              </a:rPr>
              <a:t>Security</a:t>
            </a:r>
          </a:p>
          <a:p>
            <a:pPr>
              <a:lnSpc>
                <a:spcPct val="150000"/>
              </a:lnSpc>
            </a:pPr>
            <a:endParaRPr lang="en-US" sz="3200" dirty="0">
              <a:solidFill>
                <a:srgbClr val="151F47"/>
              </a:solidFill>
              <a:latin typeface="Mont Bold"/>
            </a:endParaRPr>
          </a:p>
        </p:txBody>
      </p:sp>
      <p:sp>
        <p:nvSpPr>
          <p:cNvPr id="6" name="TextBox 5">
            <a:extLst>
              <a:ext uri="{FF2B5EF4-FFF2-40B4-BE49-F238E27FC236}">
                <a16:creationId xmlns:a16="http://schemas.microsoft.com/office/drawing/2014/main" id="{AFF1A8B9-260B-0228-C1F7-E1BEE7FFDC6E}"/>
              </a:ext>
            </a:extLst>
          </p:cNvPr>
          <p:cNvSpPr txBox="1"/>
          <p:nvPr/>
        </p:nvSpPr>
        <p:spPr>
          <a:xfrm>
            <a:off x="10134600" y="3238500"/>
            <a:ext cx="9144000" cy="298543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a:solidFill>
                  <a:srgbClr val="151F47"/>
                </a:solidFill>
                <a:latin typeface="Mont Bold"/>
              </a:rPr>
              <a:t>Continuous Deployment</a:t>
            </a:r>
          </a:p>
          <a:p>
            <a:pPr marL="457200" indent="-457200">
              <a:lnSpc>
                <a:spcPct val="150000"/>
              </a:lnSpc>
              <a:buFont typeface="Arial" panose="020B0604020202020204" pitchFamily="34" charset="0"/>
              <a:buChar char="•"/>
            </a:pPr>
            <a:r>
              <a:rPr lang="en-US" sz="3200" dirty="0">
                <a:solidFill>
                  <a:srgbClr val="151F47"/>
                </a:solidFill>
                <a:latin typeface="Mont Bold"/>
              </a:rPr>
              <a:t>Infrastructure Automation</a:t>
            </a:r>
          </a:p>
          <a:p>
            <a:pPr marL="457200" indent="-457200">
              <a:lnSpc>
                <a:spcPct val="150000"/>
              </a:lnSpc>
              <a:buFont typeface="Arial" panose="020B0604020202020204" pitchFamily="34" charset="0"/>
              <a:buChar char="•"/>
            </a:pPr>
            <a:r>
              <a:rPr lang="en-US" sz="3200" dirty="0">
                <a:solidFill>
                  <a:srgbClr val="151F47"/>
                </a:solidFill>
                <a:latin typeface="Mont Bold"/>
              </a:rPr>
              <a:t>Configuration Management</a:t>
            </a:r>
          </a:p>
          <a:p>
            <a:pPr marL="457200" indent="-457200">
              <a:lnSpc>
                <a:spcPct val="150000"/>
              </a:lnSpc>
              <a:buFont typeface="Arial" panose="020B0604020202020204" pitchFamily="34" charset="0"/>
              <a:buChar char="•"/>
            </a:pPr>
            <a:r>
              <a:rPr lang="en-US" sz="3200" dirty="0">
                <a:solidFill>
                  <a:srgbClr val="151F47"/>
                </a:solidFill>
                <a:latin typeface="Mont Bold"/>
              </a:rPr>
              <a:t>Continuous Monitoring</a:t>
            </a:r>
          </a:p>
        </p:txBody>
      </p:sp>
      <p:grpSp>
        <p:nvGrpSpPr>
          <p:cNvPr id="3" name="Group 2">
            <a:extLst>
              <a:ext uri="{FF2B5EF4-FFF2-40B4-BE49-F238E27FC236}">
                <a16:creationId xmlns:a16="http://schemas.microsoft.com/office/drawing/2014/main" id="{1305C788-C0C5-9B9B-FF7E-FFC8EE92DA4F}"/>
              </a:ext>
            </a:extLst>
          </p:cNvPr>
          <p:cNvGrpSpPr/>
          <p:nvPr/>
        </p:nvGrpSpPr>
        <p:grpSpPr>
          <a:xfrm>
            <a:off x="3803061" y="-3024658"/>
            <a:ext cx="15613885" cy="16867748"/>
            <a:chOff x="0" y="0"/>
            <a:chExt cx="20818513" cy="22490331"/>
          </a:xfrm>
        </p:grpSpPr>
        <p:grpSp>
          <p:nvGrpSpPr>
            <p:cNvPr id="5" name="Group 3">
              <a:extLst>
                <a:ext uri="{FF2B5EF4-FFF2-40B4-BE49-F238E27FC236}">
                  <a16:creationId xmlns:a16="http://schemas.microsoft.com/office/drawing/2014/main" id="{6FE105E4-5C24-E635-2048-86F3551ECB56}"/>
                </a:ext>
              </a:extLst>
            </p:cNvPr>
            <p:cNvGrpSpPr/>
            <p:nvPr/>
          </p:nvGrpSpPr>
          <p:grpSpPr>
            <a:xfrm rot="2258783">
              <a:off x="8278156" y="551483"/>
              <a:ext cx="6392878" cy="22308916"/>
              <a:chOff x="0" y="0"/>
              <a:chExt cx="1262791" cy="4406699"/>
            </a:xfrm>
          </p:grpSpPr>
          <p:sp>
            <p:nvSpPr>
              <p:cNvPr id="10" name="Freeform 4">
                <a:extLst>
                  <a:ext uri="{FF2B5EF4-FFF2-40B4-BE49-F238E27FC236}">
                    <a16:creationId xmlns:a16="http://schemas.microsoft.com/office/drawing/2014/main" id="{83BAB0FD-344B-469E-FFFA-6B6FFC027D5C}"/>
                  </a:ext>
                </a:extLst>
              </p:cNvPr>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11" name="TextBox 5">
                <a:extLst>
                  <a:ext uri="{FF2B5EF4-FFF2-40B4-BE49-F238E27FC236}">
                    <a16:creationId xmlns:a16="http://schemas.microsoft.com/office/drawing/2014/main" id="{9C7891BF-6295-13D6-57F7-91A00A710E66}"/>
                  </a:ext>
                </a:extLst>
              </p:cNvPr>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7" name="Group 6">
              <a:extLst>
                <a:ext uri="{FF2B5EF4-FFF2-40B4-BE49-F238E27FC236}">
                  <a16:creationId xmlns:a16="http://schemas.microsoft.com/office/drawing/2014/main" id="{7E8186CE-2995-80E8-8BA7-64343A506EB0}"/>
                </a:ext>
              </a:extLst>
            </p:cNvPr>
            <p:cNvGrpSpPr/>
            <p:nvPr/>
          </p:nvGrpSpPr>
          <p:grpSpPr>
            <a:xfrm rot="2258783">
              <a:off x="3004277" y="701385"/>
              <a:ext cx="6392878" cy="12016606"/>
              <a:chOff x="0" y="0"/>
              <a:chExt cx="1262791" cy="2373650"/>
            </a:xfrm>
          </p:grpSpPr>
          <p:sp>
            <p:nvSpPr>
              <p:cNvPr id="8" name="Freeform 7">
                <a:extLst>
                  <a:ext uri="{FF2B5EF4-FFF2-40B4-BE49-F238E27FC236}">
                    <a16:creationId xmlns:a16="http://schemas.microsoft.com/office/drawing/2014/main" id="{13D71DF6-797D-0E18-7674-2A2A6848CCED}"/>
                  </a:ext>
                </a:extLst>
              </p:cNvPr>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9" name="TextBox 8">
                <a:extLst>
                  <a:ext uri="{FF2B5EF4-FFF2-40B4-BE49-F238E27FC236}">
                    <a16:creationId xmlns:a16="http://schemas.microsoft.com/office/drawing/2014/main" id="{E6E80A6A-30A9-C793-C06A-7BC47820AEA7}"/>
                  </a:ext>
                </a:extLst>
              </p:cNvPr>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19" name="Picture 18">
            <a:extLst>
              <a:ext uri="{FF2B5EF4-FFF2-40B4-BE49-F238E27FC236}">
                <a16:creationId xmlns:a16="http://schemas.microsoft.com/office/drawing/2014/main" id="{7839A0F8-D804-0D5D-E328-259F813FECCF}"/>
              </a:ext>
            </a:extLst>
          </p:cNvPr>
          <p:cNvPicPr>
            <a:picLocks noChangeAspect="1"/>
          </p:cNvPicPr>
          <p:nvPr/>
        </p:nvPicPr>
        <p:blipFill>
          <a:blip r:embed="rId2"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638800" y="6305345"/>
            <a:ext cx="7010400" cy="3607773"/>
          </a:xfrm>
          <a:prstGeom prst="rect">
            <a:avLst/>
          </a:prstGeom>
        </p:spPr>
      </p:pic>
    </p:spTree>
    <p:extLst>
      <p:ext uri="{BB962C8B-B14F-4D97-AF65-F5344CB8AC3E}">
        <p14:creationId xmlns:p14="http://schemas.microsoft.com/office/powerpoint/2010/main" val="954491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22DF29B7-A247-6ED2-F769-33233B8CE467}"/>
              </a:ext>
            </a:extLst>
          </p:cNvPr>
          <p:cNvSpPr txBox="1"/>
          <p:nvPr/>
        </p:nvSpPr>
        <p:spPr>
          <a:xfrm>
            <a:off x="3712371" y="1483006"/>
            <a:ext cx="10863257" cy="1231106"/>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0000"/>
                </a:solidFill>
                <a:latin typeface="TAN Tangkiwood"/>
              </a:rPr>
              <a:t>Pre-requisites</a:t>
            </a:r>
          </a:p>
        </p:txBody>
      </p:sp>
      <p:sp>
        <p:nvSpPr>
          <p:cNvPr id="3" name="TextBox 3">
            <a:extLst>
              <a:ext uri="{FF2B5EF4-FFF2-40B4-BE49-F238E27FC236}">
                <a16:creationId xmlns:a16="http://schemas.microsoft.com/office/drawing/2014/main" id="{969D2D47-F75D-680D-7D40-E13E46C1181E}"/>
              </a:ext>
            </a:extLst>
          </p:cNvPr>
          <p:cNvSpPr txBox="1"/>
          <p:nvPr/>
        </p:nvSpPr>
        <p:spPr>
          <a:xfrm>
            <a:off x="1634798" y="6134079"/>
            <a:ext cx="4580058" cy="596265"/>
          </a:xfrm>
          <a:prstGeom prst="rect">
            <a:avLst/>
          </a:prstGeom>
        </p:spPr>
        <p:txBody>
          <a:bodyPr lIns="0" tIns="0" rIns="0" bIns="0" rtlCol="0" anchor="t">
            <a:spAutoFit/>
          </a:bodyPr>
          <a:lstStyle/>
          <a:p>
            <a:pPr algn="ctr">
              <a:lnSpc>
                <a:spcPts val="4620"/>
              </a:lnSpc>
            </a:pPr>
            <a:r>
              <a:rPr lang="en-US" sz="4200" dirty="0">
                <a:solidFill>
                  <a:srgbClr val="000000"/>
                </a:solidFill>
                <a:latin typeface="Nourd"/>
              </a:rPr>
              <a:t>Linux Basics</a:t>
            </a:r>
          </a:p>
        </p:txBody>
      </p:sp>
      <p:sp>
        <p:nvSpPr>
          <p:cNvPr id="4" name="TextBox 4">
            <a:extLst>
              <a:ext uri="{FF2B5EF4-FFF2-40B4-BE49-F238E27FC236}">
                <a16:creationId xmlns:a16="http://schemas.microsoft.com/office/drawing/2014/main" id="{9CF549EE-DF8B-C0A5-AAF5-87E9E7644E27}"/>
              </a:ext>
            </a:extLst>
          </p:cNvPr>
          <p:cNvSpPr txBox="1"/>
          <p:nvPr/>
        </p:nvSpPr>
        <p:spPr>
          <a:xfrm>
            <a:off x="6853971" y="6134079"/>
            <a:ext cx="4580058" cy="596265"/>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000000"/>
                </a:solidFill>
                <a:latin typeface="Nourd"/>
              </a:rPr>
              <a:t>Shell Scripting</a:t>
            </a:r>
          </a:p>
        </p:txBody>
      </p:sp>
      <p:sp>
        <p:nvSpPr>
          <p:cNvPr id="5" name="TextBox 5">
            <a:extLst>
              <a:ext uri="{FF2B5EF4-FFF2-40B4-BE49-F238E27FC236}">
                <a16:creationId xmlns:a16="http://schemas.microsoft.com/office/drawing/2014/main" id="{F9381F75-8982-7E4F-96E6-C02846928016}"/>
              </a:ext>
            </a:extLst>
          </p:cNvPr>
          <p:cNvSpPr txBox="1"/>
          <p:nvPr/>
        </p:nvSpPr>
        <p:spPr>
          <a:xfrm>
            <a:off x="12073145" y="6134079"/>
            <a:ext cx="4580058" cy="596265"/>
          </a:xfrm>
          <a:prstGeom prst="rect">
            <a:avLst/>
          </a:prstGeom>
        </p:spPr>
        <p:txBody>
          <a:bodyPr lIns="0" tIns="0" rIns="0" bIns="0" rtlCol="0" anchor="t">
            <a:spAutoFit/>
          </a:bodyPr>
          <a:lstStyle/>
          <a:p>
            <a:pPr marL="0" lvl="0" indent="0" algn="ctr">
              <a:lnSpc>
                <a:spcPts val="4620"/>
              </a:lnSpc>
              <a:spcBef>
                <a:spcPct val="0"/>
              </a:spcBef>
            </a:pPr>
            <a:r>
              <a:rPr lang="en-US" sz="4200">
                <a:solidFill>
                  <a:srgbClr val="000000"/>
                </a:solidFill>
                <a:latin typeface="Nourd"/>
              </a:rPr>
              <a:t>Networking Basics</a:t>
            </a:r>
          </a:p>
        </p:txBody>
      </p:sp>
      <p:grpSp>
        <p:nvGrpSpPr>
          <p:cNvPr id="6" name="Group 6">
            <a:extLst>
              <a:ext uri="{FF2B5EF4-FFF2-40B4-BE49-F238E27FC236}">
                <a16:creationId xmlns:a16="http://schemas.microsoft.com/office/drawing/2014/main" id="{D4B72215-256E-37CB-BB50-8DE14C00115F}"/>
              </a:ext>
            </a:extLst>
          </p:cNvPr>
          <p:cNvGrpSpPr/>
          <p:nvPr/>
        </p:nvGrpSpPr>
        <p:grpSpPr>
          <a:xfrm>
            <a:off x="3305195" y="4166846"/>
            <a:ext cx="1239263" cy="1239263"/>
            <a:chOff x="0" y="0"/>
            <a:chExt cx="6350000" cy="6350000"/>
          </a:xfrm>
        </p:grpSpPr>
        <p:sp>
          <p:nvSpPr>
            <p:cNvPr id="7" name="Freeform 7">
              <a:extLst>
                <a:ext uri="{FF2B5EF4-FFF2-40B4-BE49-F238E27FC236}">
                  <a16:creationId xmlns:a16="http://schemas.microsoft.com/office/drawing/2014/main" id="{ABFFA1B6-9AC1-B598-ED7D-D2B45CF1406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sp>
        <p:nvSpPr>
          <p:cNvPr id="8" name="TextBox 8">
            <a:extLst>
              <a:ext uri="{FF2B5EF4-FFF2-40B4-BE49-F238E27FC236}">
                <a16:creationId xmlns:a16="http://schemas.microsoft.com/office/drawing/2014/main" id="{86F90AFC-0E3C-82A0-31D6-D5AEE4AF42C5}"/>
              </a:ext>
            </a:extLst>
          </p:cNvPr>
          <p:cNvSpPr txBox="1"/>
          <p:nvPr/>
        </p:nvSpPr>
        <p:spPr>
          <a:xfrm>
            <a:off x="3305195"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000000"/>
                </a:solidFill>
                <a:latin typeface="Nourd"/>
              </a:rPr>
              <a:t>1</a:t>
            </a:r>
          </a:p>
        </p:txBody>
      </p:sp>
      <p:grpSp>
        <p:nvGrpSpPr>
          <p:cNvPr id="9" name="Group 9">
            <a:extLst>
              <a:ext uri="{FF2B5EF4-FFF2-40B4-BE49-F238E27FC236}">
                <a16:creationId xmlns:a16="http://schemas.microsoft.com/office/drawing/2014/main" id="{A03E2F15-77B1-757B-3682-F35BBD6AE984}"/>
              </a:ext>
            </a:extLst>
          </p:cNvPr>
          <p:cNvGrpSpPr/>
          <p:nvPr/>
        </p:nvGrpSpPr>
        <p:grpSpPr>
          <a:xfrm>
            <a:off x="8524368" y="4166846"/>
            <a:ext cx="1239263" cy="1239263"/>
            <a:chOff x="0" y="0"/>
            <a:chExt cx="6350000" cy="6350000"/>
          </a:xfrm>
        </p:grpSpPr>
        <p:sp>
          <p:nvSpPr>
            <p:cNvPr id="10" name="Freeform 10">
              <a:extLst>
                <a:ext uri="{FF2B5EF4-FFF2-40B4-BE49-F238E27FC236}">
                  <a16:creationId xmlns:a16="http://schemas.microsoft.com/office/drawing/2014/main" id="{7402578A-9C0D-3726-0E51-D1DA5C4AB32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sp>
        <p:nvSpPr>
          <p:cNvPr id="11" name="TextBox 11">
            <a:extLst>
              <a:ext uri="{FF2B5EF4-FFF2-40B4-BE49-F238E27FC236}">
                <a16:creationId xmlns:a16="http://schemas.microsoft.com/office/drawing/2014/main" id="{DC7416E5-25BB-D98F-E97D-16FE67725E73}"/>
              </a:ext>
            </a:extLst>
          </p:cNvPr>
          <p:cNvSpPr txBox="1"/>
          <p:nvPr/>
        </p:nvSpPr>
        <p:spPr>
          <a:xfrm>
            <a:off x="8524368"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000000"/>
                </a:solidFill>
                <a:latin typeface="Nourd"/>
              </a:rPr>
              <a:t>2</a:t>
            </a:r>
          </a:p>
        </p:txBody>
      </p:sp>
      <p:grpSp>
        <p:nvGrpSpPr>
          <p:cNvPr id="12" name="Group 12">
            <a:extLst>
              <a:ext uri="{FF2B5EF4-FFF2-40B4-BE49-F238E27FC236}">
                <a16:creationId xmlns:a16="http://schemas.microsoft.com/office/drawing/2014/main" id="{1D067A3B-2D69-4DF1-9C87-8969EE8C9BFA}"/>
              </a:ext>
            </a:extLst>
          </p:cNvPr>
          <p:cNvGrpSpPr/>
          <p:nvPr/>
        </p:nvGrpSpPr>
        <p:grpSpPr>
          <a:xfrm>
            <a:off x="13743542" y="4166846"/>
            <a:ext cx="1239263" cy="1239263"/>
            <a:chOff x="0" y="0"/>
            <a:chExt cx="6350000" cy="6350000"/>
          </a:xfrm>
        </p:grpSpPr>
        <p:sp>
          <p:nvSpPr>
            <p:cNvPr id="13" name="Freeform 13">
              <a:extLst>
                <a:ext uri="{FF2B5EF4-FFF2-40B4-BE49-F238E27FC236}">
                  <a16:creationId xmlns:a16="http://schemas.microsoft.com/office/drawing/2014/main" id="{AE311F36-9CE5-771B-2E50-A0622BBC804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sp>
        <p:nvSpPr>
          <p:cNvPr id="14" name="TextBox 14">
            <a:extLst>
              <a:ext uri="{FF2B5EF4-FFF2-40B4-BE49-F238E27FC236}">
                <a16:creationId xmlns:a16="http://schemas.microsoft.com/office/drawing/2014/main" id="{0592BEF8-5C8E-ACC5-9A46-095186A6812A}"/>
              </a:ext>
            </a:extLst>
          </p:cNvPr>
          <p:cNvSpPr txBox="1"/>
          <p:nvPr/>
        </p:nvSpPr>
        <p:spPr>
          <a:xfrm>
            <a:off x="13743542" y="4065308"/>
            <a:ext cx="1239263" cy="1204214"/>
          </a:xfrm>
          <a:prstGeom prst="rect">
            <a:avLst/>
          </a:prstGeom>
        </p:spPr>
        <p:txBody>
          <a:bodyPr lIns="0" tIns="0" rIns="0" bIns="0" rtlCol="0" anchor="t">
            <a:spAutoFit/>
          </a:bodyPr>
          <a:lstStyle/>
          <a:p>
            <a:pPr marL="0" lvl="1" indent="0" algn="ctr">
              <a:lnSpc>
                <a:spcPts val="10047"/>
              </a:lnSpc>
              <a:spcBef>
                <a:spcPct val="0"/>
              </a:spcBef>
            </a:pPr>
            <a:r>
              <a:rPr lang="en-US" sz="6399" u="none">
                <a:solidFill>
                  <a:srgbClr val="000000"/>
                </a:solidFill>
                <a:latin typeface="Nourd"/>
              </a:rPr>
              <a:t>3</a:t>
            </a:r>
          </a:p>
        </p:txBody>
      </p:sp>
    </p:spTree>
    <p:extLst>
      <p:ext uri="{BB962C8B-B14F-4D97-AF65-F5344CB8AC3E}">
        <p14:creationId xmlns:p14="http://schemas.microsoft.com/office/powerpoint/2010/main" val="40139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3EE001CB-B623-C387-D340-AE95B40EC624}"/>
              </a:ext>
            </a:extLst>
          </p:cNvPr>
          <p:cNvSpPr txBox="1"/>
          <p:nvPr/>
        </p:nvSpPr>
        <p:spPr>
          <a:xfrm>
            <a:off x="1227139" y="1171973"/>
            <a:ext cx="7219950" cy="1597025"/>
          </a:xfrm>
          <a:prstGeom prst="rect">
            <a:avLst/>
          </a:prstGeom>
        </p:spPr>
        <p:txBody>
          <a:bodyPr lIns="0" tIns="0" rIns="0" bIns="0" rtlCol="0" anchor="t">
            <a:spAutoFit/>
          </a:bodyPr>
          <a:lstStyle/>
          <a:p>
            <a:pPr>
              <a:lnSpc>
                <a:spcPts val="11200"/>
              </a:lnSpc>
            </a:pPr>
            <a:r>
              <a:rPr lang="en-US" sz="8000" dirty="0">
                <a:solidFill>
                  <a:srgbClr val="000000"/>
                </a:solidFill>
                <a:latin typeface="TAN Tangkiwood"/>
              </a:rPr>
              <a:t>Coding required?</a:t>
            </a:r>
          </a:p>
        </p:txBody>
      </p:sp>
      <p:pic>
        <p:nvPicPr>
          <p:cNvPr id="3" name="Picture 3">
            <a:extLst>
              <a:ext uri="{FF2B5EF4-FFF2-40B4-BE49-F238E27FC236}">
                <a16:creationId xmlns:a16="http://schemas.microsoft.com/office/drawing/2014/main" id="{C6DA605D-B811-A195-39D6-00E4CC465447}"/>
              </a:ext>
            </a:extLst>
          </p:cNvPr>
          <p:cNvPicPr>
            <a:picLocks noChangeAspect="1"/>
          </p:cNvPicPr>
          <p:nvPr/>
        </p:nvPicPr>
        <p:blipFill>
          <a:blip r:embed="rId2"/>
          <a:srcRect/>
          <a:stretch>
            <a:fillRect/>
          </a:stretch>
        </p:blipFill>
        <p:spPr>
          <a:xfrm>
            <a:off x="11857280" y="4805970"/>
            <a:ext cx="1906265" cy="1665599"/>
          </a:xfrm>
          <a:prstGeom prst="rect">
            <a:avLst/>
          </a:prstGeom>
        </p:spPr>
      </p:pic>
      <p:sp>
        <p:nvSpPr>
          <p:cNvPr id="4" name="TextBox 4">
            <a:extLst>
              <a:ext uri="{FF2B5EF4-FFF2-40B4-BE49-F238E27FC236}">
                <a16:creationId xmlns:a16="http://schemas.microsoft.com/office/drawing/2014/main" id="{1B12F4E3-6746-9F62-DDA1-575669B535B1}"/>
              </a:ext>
            </a:extLst>
          </p:cNvPr>
          <p:cNvSpPr txBox="1"/>
          <p:nvPr/>
        </p:nvSpPr>
        <p:spPr>
          <a:xfrm>
            <a:off x="9534357" y="1495823"/>
            <a:ext cx="7724943" cy="5314950"/>
          </a:xfrm>
          <a:prstGeom prst="rect">
            <a:avLst/>
          </a:prstGeom>
        </p:spPr>
        <p:txBody>
          <a:bodyPr lIns="0" tIns="0" rIns="0" bIns="0" rtlCol="0" anchor="t">
            <a:spAutoFit/>
          </a:bodyPr>
          <a:lstStyle/>
          <a:p>
            <a:pPr>
              <a:lnSpc>
                <a:spcPts val="4200"/>
              </a:lnSpc>
            </a:pPr>
            <a:r>
              <a:rPr lang="en-US" sz="3000" dirty="0">
                <a:solidFill>
                  <a:srgbClr val="000000"/>
                </a:solidFill>
                <a:latin typeface="Nourd"/>
              </a:rPr>
              <a:t>To a certain extent. Scripting knowledge is required to automate repetitive tasks, re-use the code as and when required. </a:t>
            </a:r>
          </a:p>
          <a:p>
            <a:pPr>
              <a:lnSpc>
                <a:spcPts val="4200"/>
              </a:lnSpc>
            </a:pPr>
            <a:endParaRPr lang="en-US" sz="3000" dirty="0">
              <a:solidFill>
                <a:srgbClr val="000000"/>
              </a:solidFill>
              <a:latin typeface="Nourd"/>
            </a:endParaRPr>
          </a:p>
          <a:p>
            <a:pPr>
              <a:lnSpc>
                <a:spcPts val="4200"/>
              </a:lnSpc>
            </a:pPr>
            <a:r>
              <a:rPr lang="en-US" sz="3000" dirty="0">
                <a:solidFill>
                  <a:srgbClr val="000000"/>
                </a:solidFill>
                <a:latin typeface="Nourd"/>
              </a:rPr>
              <a:t>Shell Scripting and Python Scripting are priorities</a:t>
            </a:r>
          </a:p>
          <a:p>
            <a:pPr>
              <a:lnSpc>
                <a:spcPts val="4200"/>
              </a:lnSpc>
            </a:pPr>
            <a:endParaRPr lang="en-US" sz="3000" dirty="0">
              <a:solidFill>
                <a:srgbClr val="000000"/>
              </a:solidFill>
              <a:latin typeface="Nourd"/>
            </a:endParaRPr>
          </a:p>
          <a:p>
            <a:pPr>
              <a:lnSpc>
                <a:spcPts val="4200"/>
              </a:lnSpc>
            </a:pPr>
            <a:r>
              <a:rPr lang="en-US" sz="3000" dirty="0">
                <a:solidFill>
                  <a:srgbClr val="000000"/>
                </a:solidFill>
                <a:latin typeface="Nourd"/>
              </a:rPr>
              <a:t>No Deeper Knowledge of Programming is required</a:t>
            </a:r>
          </a:p>
          <a:p>
            <a:pPr>
              <a:lnSpc>
                <a:spcPts val="4200"/>
              </a:lnSpc>
            </a:pPr>
            <a:endParaRPr lang="en-US" sz="3000" dirty="0">
              <a:solidFill>
                <a:srgbClr val="000000"/>
              </a:solidFill>
              <a:latin typeface="Nourd"/>
            </a:endParaRPr>
          </a:p>
        </p:txBody>
      </p:sp>
      <p:grpSp>
        <p:nvGrpSpPr>
          <p:cNvPr id="5" name="Group 5">
            <a:extLst>
              <a:ext uri="{FF2B5EF4-FFF2-40B4-BE49-F238E27FC236}">
                <a16:creationId xmlns:a16="http://schemas.microsoft.com/office/drawing/2014/main" id="{002D86D0-BC65-5760-8075-743F488E88A8}"/>
              </a:ext>
            </a:extLst>
          </p:cNvPr>
          <p:cNvGrpSpPr/>
          <p:nvPr/>
        </p:nvGrpSpPr>
        <p:grpSpPr>
          <a:xfrm>
            <a:off x="8707252" y="6471568"/>
            <a:ext cx="3942720" cy="3942720"/>
            <a:chOff x="0" y="0"/>
            <a:chExt cx="6350000" cy="6350000"/>
          </a:xfrm>
        </p:grpSpPr>
        <p:sp>
          <p:nvSpPr>
            <p:cNvPr id="6" name="Freeform 6">
              <a:extLst>
                <a:ext uri="{FF2B5EF4-FFF2-40B4-BE49-F238E27FC236}">
                  <a16:creationId xmlns:a16="http://schemas.microsoft.com/office/drawing/2014/main" id="{7A53C8EA-0AE5-5D04-0BAE-1127CC951DB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E3A"/>
            </a:solidFill>
          </p:spPr>
        </p:sp>
      </p:grpSp>
      <p:pic>
        <p:nvPicPr>
          <p:cNvPr id="8" name="Picture 8">
            <a:extLst>
              <a:ext uri="{FF2B5EF4-FFF2-40B4-BE49-F238E27FC236}">
                <a16:creationId xmlns:a16="http://schemas.microsoft.com/office/drawing/2014/main" id="{A9840807-E789-621B-E2E9-A8BADE3F7147}"/>
              </a:ext>
            </a:extLst>
          </p:cNvPr>
          <p:cNvPicPr>
            <a:picLocks noChangeAspect="1"/>
          </p:cNvPicPr>
          <p:nvPr/>
        </p:nvPicPr>
        <p:blipFill>
          <a:blip r:embed="rId3"/>
          <a:srcRect/>
          <a:stretch>
            <a:fillRect/>
          </a:stretch>
        </p:blipFill>
        <p:spPr>
          <a:xfrm>
            <a:off x="3588858" y="4750848"/>
            <a:ext cx="2992512" cy="3152980"/>
          </a:xfrm>
          <a:prstGeom prst="rect">
            <a:avLst/>
          </a:prstGeom>
        </p:spPr>
      </p:pic>
      <p:grpSp>
        <p:nvGrpSpPr>
          <p:cNvPr id="9" name="Group 9">
            <a:extLst>
              <a:ext uri="{FF2B5EF4-FFF2-40B4-BE49-F238E27FC236}">
                <a16:creationId xmlns:a16="http://schemas.microsoft.com/office/drawing/2014/main" id="{2DCC5272-66FA-257E-030D-C482F3A654FC}"/>
              </a:ext>
            </a:extLst>
          </p:cNvPr>
          <p:cNvGrpSpPr/>
          <p:nvPr/>
        </p:nvGrpSpPr>
        <p:grpSpPr>
          <a:xfrm>
            <a:off x="8297482" y="5105157"/>
            <a:ext cx="846518" cy="846518"/>
            <a:chOff x="0" y="0"/>
            <a:chExt cx="6350000" cy="6350000"/>
          </a:xfrm>
        </p:grpSpPr>
        <p:sp>
          <p:nvSpPr>
            <p:cNvPr id="10" name="Freeform 10">
              <a:extLst>
                <a:ext uri="{FF2B5EF4-FFF2-40B4-BE49-F238E27FC236}">
                  <a16:creationId xmlns:a16="http://schemas.microsoft.com/office/drawing/2014/main" id="{BB929F0A-9209-0539-5A73-79353E07A67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1" name="Group 11">
            <a:extLst>
              <a:ext uri="{FF2B5EF4-FFF2-40B4-BE49-F238E27FC236}">
                <a16:creationId xmlns:a16="http://schemas.microsoft.com/office/drawing/2014/main" id="{36CD8C5D-91E6-A5F0-7727-ED75CB568631}"/>
              </a:ext>
            </a:extLst>
          </p:cNvPr>
          <p:cNvGrpSpPr/>
          <p:nvPr/>
        </p:nvGrpSpPr>
        <p:grpSpPr>
          <a:xfrm>
            <a:off x="6339184" y="8984562"/>
            <a:ext cx="242185" cy="242185"/>
            <a:chOff x="0" y="0"/>
            <a:chExt cx="6350000" cy="6350000"/>
          </a:xfrm>
        </p:grpSpPr>
        <p:sp>
          <p:nvSpPr>
            <p:cNvPr id="12" name="Freeform 12">
              <a:extLst>
                <a:ext uri="{FF2B5EF4-FFF2-40B4-BE49-F238E27FC236}">
                  <a16:creationId xmlns:a16="http://schemas.microsoft.com/office/drawing/2014/main" id="{45F87E3C-7E92-B5F9-550A-774EE6A5B43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13" name="Group 13">
            <a:extLst>
              <a:ext uri="{FF2B5EF4-FFF2-40B4-BE49-F238E27FC236}">
                <a16:creationId xmlns:a16="http://schemas.microsoft.com/office/drawing/2014/main" id="{C83AFC79-B0EE-23D8-123E-2D203B13D833}"/>
              </a:ext>
            </a:extLst>
          </p:cNvPr>
          <p:cNvGrpSpPr/>
          <p:nvPr/>
        </p:nvGrpSpPr>
        <p:grpSpPr>
          <a:xfrm>
            <a:off x="9802343" y="4606351"/>
            <a:ext cx="369739" cy="369739"/>
            <a:chOff x="0" y="0"/>
            <a:chExt cx="6350000" cy="6350000"/>
          </a:xfrm>
        </p:grpSpPr>
        <p:sp>
          <p:nvSpPr>
            <p:cNvPr id="14" name="Freeform 14">
              <a:extLst>
                <a:ext uri="{FF2B5EF4-FFF2-40B4-BE49-F238E27FC236}">
                  <a16:creationId xmlns:a16="http://schemas.microsoft.com/office/drawing/2014/main" id="{37DC8593-BC9E-23F2-7FAA-8219E4A99006}"/>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E3A"/>
            </a:solidFill>
          </p:spPr>
        </p:sp>
      </p:grpSp>
      <p:grpSp>
        <p:nvGrpSpPr>
          <p:cNvPr id="15" name="Group 15">
            <a:extLst>
              <a:ext uri="{FF2B5EF4-FFF2-40B4-BE49-F238E27FC236}">
                <a16:creationId xmlns:a16="http://schemas.microsoft.com/office/drawing/2014/main" id="{C5205C6B-2EB1-72D2-0C7D-8FAAE753A5BB}"/>
              </a:ext>
            </a:extLst>
          </p:cNvPr>
          <p:cNvGrpSpPr/>
          <p:nvPr/>
        </p:nvGrpSpPr>
        <p:grpSpPr>
          <a:xfrm>
            <a:off x="14806193" y="6479171"/>
            <a:ext cx="381687" cy="381687"/>
            <a:chOff x="0" y="0"/>
            <a:chExt cx="6350000" cy="6350000"/>
          </a:xfrm>
        </p:grpSpPr>
        <p:sp>
          <p:nvSpPr>
            <p:cNvPr id="16" name="Freeform 16">
              <a:extLst>
                <a:ext uri="{FF2B5EF4-FFF2-40B4-BE49-F238E27FC236}">
                  <a16:creationId xmlns:a16="http://schemas.microsoft.com/office/drawing/2014/main" id="{5845E6DB-3385-1585-27F2-3FAE02A355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079FF"/>
            </a:solidFill>
          </p:spPr>
        </p:sp>
      </p:grpSp>
      <p:grpSp>
        <p:nvGrpSpPr>
          <p:cNvPr id="17" name="Group 17">
            <a:extLst>
              <a:ext uri="{FF2B5EF4-FFF2-40B4-BE49-F238E27FC236}">
                <a16:creationId xmlns:a16="http://schemas.microsoft.com/office/drawing/2014/main" id="{7AD45AFF-BFC3-D609-875E-2F19A02B8F44}"/>
              </a:ext>
            </a:extLst>
          </p:cNvPr>
          <p:cNvGrpSpPr/>
          <p:nvPr/>
        </p:nvGrpSpPr>
        <p:grpSpPr>
          <a:xfrm>
            <a:off x="16949990" y="8710825"/>
            <a:ext cx="547475" cy="547475"/>
            <a:chOff x="0" y="0"/>
            <a:chExt cx="6350000" cy="6350000"/>
          </a:xfrm>
        </p:grpSpPr>
        <p:sp>
          <p:nvSpPr>
            <p:cNvPr id="18" name="Freeform 18">
              <a:extLst>
                <a:ext uri="{FF2B5EF4-FFF2-40B4-BE49-F238E27FC236}">
                  <a16:creationId xmlns:a16="http://schemas.microsoft.com/office/drawing/2014/main" id="{D7EDC6DC-44A7-8258-4B81-AA60AF6112D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9" name="Group 19">
            <a:extLst>
              <a:ext uri="{FF2B5EF4-FFF2-40B4-BE49-F238E27FC236}">
                <a16:creationId xmlns:a16="http://schemas.microsoft.com/office/drawing/2014/main" id="{C31E9D54-4B5A-F249-4D90-A5C776FC7F60}"/>
              </a:ext>
            </a:extLst>
          </p:cNvPr>
          <p:cNvGrpSpPr/>
          <p:nvPr/>
        </p:nvGrpSpPr>
        <p:grpSpPr>
          <a:xfrm>
            <a:off x="2920166" y="6723989"/>
            <a:ext cx="273738" cy="273738"/>
            <a:chOff x="0" y="0"/>
            <a:chExt cx="6350000" cy="6350000"/>
          </a:xfrm>
        </p:grpSpPr>
        <p:sp>
          <p:nvSpPr>
            <p:cNvPr id="20" name="Freeform 20">
              <a:extLst>
                <a:ext uri="{FF2B5EF4-FFF2-40B4-BE49-F238E27FC236}">
                  <a16:creationId xmlns:a16="http://schemas.microsoft.com/office/drawing/2014/main" id="{F755BF01-15D3-49FC-40AD-23FD41A5AE7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21" name="TextBox 21">
            <a:extLst>
              <a:ext uri="{FF2B5EF4-FFF2-40B4-BE49-F238E27FC236}">
                <a16:creationId xmlns:a16="http://schemas.microsoft.com/office/drawing/2014/main" id="{45F4B252-EC18-C898-2621-528C96780F8C}"/>
              </a:ext>
            </a:extLst>
          </p:cNvPr>
          <p:cNvSpPr txBox="1"/>
          <p:nvPr/>
        </p:nvSpPr>
        <p:spPr>
          <a:xfrm>
            <a:off x="16827738" y="411961"/>
            <a:ext cx="993663" cy="254635"/>
          </a:xfrm>
          <a:prstGeom prst="rect">
            <a:avLst/>
          </a:prstGeom>
        </p:spPr>
        <p:txBody>
          <a:bodyPr lIns="0" tIns="0" rIns="0" bIns="0" rtlCol="0" anchor="t">
            <a:spAutoFit/>
          </a:bodyPr>
          <a:lstStyle/>
          <a:p>
            <a:pPr algn="r">
              <a:lnSpc>
                <a:spcPts val="2239"/>
              </a:lnSpc>
              <a:spcBef>
                <a:spcPct val="0"/>
              </a:spcBef>
            </a:pPr>
            <a:r>
              <a:rPr lang="en-US" sz="1599">
                <a:solidFill>
                  <a:srgbClr val="000000"/>
                </a:solidFill>
                <a:latin typeface="Nourd"/>
              </a:rPr>
              <a:t>04</a:t>
            </a:r>
          </a:p>
        </p:txBody>
      </p:sp>
      <p:pic>
        <p:nvPicPr>
          <p:cNvPr id="22" name="Picture 22">
            <a:extLst>
              <a:ext uri="{FF2B5EF4-FFF2-40B4-BE49-F238E27FC236}">
                <a16:creationId xmlns:a16="http://schemas.microsoft.com/office/drawing/2014/main" id="{C91BD326-AE68-CCD2-6916-35AAA74D27F5}"/>
              </a:ext>
            </a:extLst>
          </p:cNvPr>
          <p:cNvPicPr>
            <a:picLocks noChangeAspect="1"/>
          </p:cNvPicPr>
          <p:nvPr/>
        </p:nvPicPr>
        <p:blipFill>
          <a:blip r:embed="rId4"/>
          <a:srcRect/>
          <a:stretch>
            <a:fillRect/>
          </a:stretch>
        </p:blipFill>
        <p:spPr>
          <a:xfrm>
            <a:off x="7694193" y="6553635"/>
            <a:ext cx="3912414" cy="4602840"/>
          </a:xfrm>
          <a:prstGeom prst="rect">
            <a:avLst/>
          </a:prstGeom>
        </p:spPr>
      </p:pic>
    </p:spTree>
    <p:extLst>
      <p:ext uri="{BB962C8B-B14F-4D97-AF65-F5344CB8AC3E}">
        <p14:creationId xmlns:p14="http://schemas.microsoft.com/office/powerpoint/2010/main" val="256274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00276" y="2367797"/>
            <a:ext cx="909254" cy="909254"/>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4" name="TextBox 4"/>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2200276" y="4308301"/>
            <a:ext cx="909254" cy="909254"/>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2200276" y="6248806"/>
            <a:ext cx="909254" cy="909254"/>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2200276" y="8189311"/>
            <a:ext cx="909254" cy="90925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4" name="AutoShape 14"/>
          <p:cNvSpPr/>
          <p:nvPr/>
        </p:nvSpPr>
        <p:spPr>
          <a:xfrm>
            <a:off x="10684220" y="2822424"/>
            <a:ext cx="1303682" cy="0"/>
          </a:xfrm>
          <a:prstGeom prst="line">
            <a:avLst/>
          </a:prstGeom>
          <a:ln w="47625" cap="flat">
            <a:solidFill>
              <a:srgbClr val="3C5679"/>
            </a:solidFill>
            <a:prstDash val="solid"/>
            <a:headEnd type="none" w="sm" len="sm"/>
            <a:tailEnd type="oval" w="lg" len="lg"/>
          </a:ln>
        </p:spPr>
      </p:sp>
      <p:sp>
        <p:nvSpPr>
          <p:cNvPr id="15" name="AutoShape 15"/>
          <p:cNvSpPr/>
          <p:nvPr/>
        </p:nvSpPr>
        <p:spPr>
          <a:xfrm>
            <a:off x="10684220" y="8620125"/>
            <a:ext cx="1341782" cy="0"/>
          </a:xfrm>
          <a:prstGeom prst="line">
            <a:avLst/>
          </a:prstGeom>
          <a:ln w="47625" cap="flat">
            <a:solidFill>
              <a:srgbClr val="3C5679"/>
            </a:solidFill>
            <a:prstDash val="solid"/>
            <a:headEnd type="none" w="sm" len="sm"/>
            <a:tailEnd type="oval" w="lg" len="lg"/>
          </a:ln>
        </p:spPr>
      </p:sp>
      <p:sp>
        <p:nvSpPr>
          <p:cNvPr id="16" name="AutoShape 16"/>
          <p:cNvSpPr/>
          <p:nvPr/>
        </p:nvSpPr>
        <p:spPr>
          <a:xfrm>
            <a:off x="6992065" y="5709368"/>
            <a:ext cx="4303869" cy="0"/>
          </a:xfrm>
          <a:prstGeom prst="line">
            <a:avLst/>
          </a:prstGeom>
          <a:ln w="47625" cap="flat">
            <a:solidFill>
              <a:srgbClr val="3C5679"/>
            </a:solidFill>
            <a:prstDash val="solid"/>
            <a:headEnd type="none" w="sm" len="sm"/>
            <a:tailEnd type="none" w="sm" len="sm"/>
          </a:ln>
        </p:spPr>
      </p:sp>
      <p:sp>
        <p:nvSpPr>
          <p:cNvPr id="17" name="AutoShape 17"/>
          <p:cNvSpPr/>
          <p:nvPr/>
        </p:nvSpPr>
        <p:spPr>
          <a:xfrm rot="-5400000">
            <a:off x="7743644" y="5709368"/>
            <a:ext cx="5869139" cy="0"/>
          </a:xfrm>
          <a:prstGeom prst="line">
            <a:avLst/>
          </a:prstGeom>
          <a:ln w="47625" cap="flat">
            <a:solidFill>
              <a:srgbClr val="3C5679"/>
            </a:solidFill>
            <a:prstDash val="solid"/>
            <a:headEnd type="none" w="sm" len="sm"/>
            <a:tailEnd type="none" w="sm" len="sm"/>
          </a:ln>
        </p:spPr>
      </p:sp>
      <p:sp>
        <p:nvSpPr>
          <p:cNvPr id="18" name="AutoShape 18"/>
          <p:cNvSpPr/>
          <p:nvPr/>
        </p:nvSpPr>
        <p:spPr>
          <a:xfrm>
            <a:off x="11364635" y="4739116"/>
            <a:ext cx="670891" cy="0"/>
          </a:xfrm>
          <a:prstGeom prst="line">
            <a:avLst/>
          </a:prstGeom>
          <a:ln w="47625" cap="flat">
            <a:solidFill>
              <a:srgbClr val="3C5679"/>
            </a:solidFill>
            <a:prstDash val="solid"/>
            <a:headEnd type="none" w="sm" len="sm"/>
            <a:tailEnd type="oval" w="lg" len="lg"/>
          </a:ln>
        </p:spPr>
      </p:sp>
      <p:sp>
        <p:nvSpPr>
          <p:cNvPr id="19" name="AutoShape 19"/>
          <p:cNvSpPr/>
          <p:nvPr/>
        </p:nvSpPr>
        <p:spPr>
          <a:xfrm>
            <a:off x="11364635" y="6679620"/>
            <a:ext cx="670891" cy="0"/>
          </a:xfrm>
          <a:prstGeom prst="line">
            <a:avLst/>
          </a:prstGeom>
          <a:ln w="47625" cap="flat">
            <a:solidFill>
              <a:srgbClr val="3C5679"/>
            </a:solidFill>
            <a:prstDash val="solid"/>
            <a:headEnd type="none" w="sm" len="sm"/>
            <a:tailEnd type="oval" w="lg" len="lg"/>
          </a:ln>
        </p:spPr>
      </p:sp>
      <p:sp>
        <p:nvSpPr>
          <p:cNvPr id="20" name="AutoShape 20"/>
          <p:cNvSpPr/>
          <p:nvPr/>
        </p:nvSpPr>
        <p:spPr>
          <a:xfrm rot="-5400000">
            <a:off x="10289608" y="5709368"/>
            <a:ext cx="1988130" cy="0"/>
          </a:xfrm>
          <a:prstGeom prst="line">
            <a:avLst/>
          </a:prstGeom>
          <a:ln w="47625" cap="flat">
            <a:solidFill>
              <a:srgbClr val="3C5679"/>
            </a:solidFill>
            <a:prstDash val="solid"/>
            <a:headEnd type="none" w="sm" len="sm"/>
            <a:tailEnd type="none" w="sm" len="sm"/>
          </a:ln>
        </p:spPr>
      </p:sp>
      <p:grpSp>
        <p:nvGrpSpPr>
          <p:cNvPr id="21" name="Group 21"/>
          <p:cNvGrpSpPr/>
          <p:nvPr/>
        </p:nvGrpSpPr>
        <p:grpSpPr>
          <a:xfrm>
            <a:off x="5179999" y="2367797"/>
            <a:ext cx="909254" cy="909254"/>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5179999" y="4308301"/>
            <a:ext cx="909254" cy="909254"/>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26" name="TextBox 26"/>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179999" y="6248806"/>
            <a:ext cx="909254" cy="909254"/>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29" name="TextBox 2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5179999" y="8189311"/>
            <a:ext cx="909254" cy="909254"/>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99D"/>
            </a:solidFill>
          </p:spPr>
        </p:sp>
        <p:sp>
          <p:nvSpPr>
            <p:cNvPr id="32" name="TextBox 32"/>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33" name="AutoShape 33"/>
          <p:cNvSpPr/>
          <p:nvPr/>
        </p:nvSpPr>
        <p:spPr>
          <a:xfrm>
            <a:off x="6249737" y="2822424"/>
            <a:ext cx="1303682" cy="0"/>
          </a:xfrm>
          <a:prstGeom prst="line">
            <a:avLst/>
          </a:prstGeom>
          <a:ln w="47625" cap="flat">
            <a:solidFill>
              <a:srgbClr val="3C5679"/>
            </a:solidFill>
            <a:prstDash val="solid"/>
            <a:headEnd type="oval" w="lg" len="lg"/>
            <a:tailEnd type="none" w="sm" len="sm"/>
          </a:ln>
        </p:spPr>
      </p:sp>
      <p:sp>
        <p:nvSpPr>
          <p:cNvPr id="34" name="AutoShape 34"/>
          <p:cNvSpPr/>
          <p:nvPr/>
        </p:nvSpPr>
        <p:spPr>
          <a:xfrm>
            <a:off x="6249737" y="8620125"/>
            <a:ext cx="1341782" cy="0"/>
          </a:xfrm>
          <a:prstGeom prst="line">
            <a:avLst/>
          </a:prstGeom>
          <a:ln w="47625" cap="flat">
            <a:solidFill>
              <a:srgbClr val="3C5679"/>
            </a:solidFill>
            <a:prstDash val="solid"/>
            <a:headEnd type="oval" w="lg" len="lg"/>
            <a:tailEnd type="none" w="sm" len="sm"/>
          </a:ln>
        </p:spPr>
      </p:sp>
      <p:sp>
        <p:nvSpPr>
          <p:cNvPr id="35" name="AutoShape 35"/>
          <p:cNvSpPr/>
          <p:nvPr/>
        </p:nvSpPr>
        <p:spPr>
          <a:xfrm rot="-5400000">
            <a:off x="4642662" y="5709368"/>
            <a:ext cx="5869139" cy="0"/>
          </a:xfrm>
          <a:prstGeom prst="line">
            <a:avLst/>
          </a:prstGeom>
          <a:ln w="47625" cap="flat">
            <a:solidFill>
              <a:srgbClr val="3C5679"/>
            </a:solidFill>
            <a:prstDash val="solid"/>
            <a:headEnd type="none" w="sm" len="sm"/>
            <a:tailEnd type="none" w="sm" len="sm"/>
          </a:ln>
        </p:spPr>
      </p:sp>
      <p:sp>
        <p:nvSpPr>
          <p:cNvPr id="36" name="AutoShape 36"/>
          <p:cNvSpPr/>
          <p:nvPr/>
        </p:nvSpPr>
        <p:spPr>
          <a:xfrm>
            <a:off x="6249737" y="4739116"/>
            <a:ext cx="670891" cy="0"/>
          </a:xfrm>
          <a:prstGeom prst="line">
            <a:avLst/>
          </a:prstGeom>
          <a:ln w="47625" cap="flat">
            <a:solidFill>
              <a:srgbClr val="3C5679"/>
            </a:solidFill>
            <a:prstDash val="solid"/>
            <a:headEnd type="oval" w="lg" len="lg"/>
            <a:tailEnd type="none" w="sm" len="sm"/>
          </a:ln>
        </p:spPr>
      </p:sp>
      <p:sp>
        <p:nvSpPr>
          <p:cNvPr id="37" name="AutoShape 37"/>
          <p:cNvSpPr/>
          <p:nvPr/>
        </p:nvSpPr>
        <p:spPr>
          <a:xfrm>
            <a:off x="6249737" y="6679620"/>
            <a:ext cx="670891" cy="0"/>
          </a:xfrm>
          <a:prstGeom prst="line">
            <a:avLst/>
          </a:prstGeom>
          <a:ln w="47625" cap="flat">
            <a:solidFill>
              <a:srgbClr val="3C5679"/>
            </a:solidFill>
            <a:prstDash val="solid"/>
            <a:headEnd type="oval" w="lg" len="lg"/>
            <a:tailEnd type="none" w="sm" len="sm"/>
          </a:ln>
        </p:spPr>
      </p:sp>
      <p:sp>
        <p:nvSpPr>
          <p:cNvPr id="38" name="AutoShape 38"/>
          <p:cNvSpPr/>
          <p:nvPr/>
        </p:nvSpPr>
        <p:spPr>
          <a:xfrm rot="-5400000">
            <a:off x="5998001" y="5709368"/>
            <a:ext cx="1988130" cy="0"/>
          </a:xfrm>
          <a:prstGeom prst="line">
            <a:avLst/>
          </a:prstGeom>
          <a:ln w="47625" cap="flat">
            <a:solidFill>
              <a:srgbClr val="3C5679"/>
            </a:solidFill>
            <a:prstDash val="solid"/>
            <a:headEnd type="none" w="sm" len="sm"/>
            <a:tailEnd type="none" w="sm" len="sm"/>
          </a:ln>
        </p:spPr>
      </p:sp>
      <p:grpSp>
        <p:nvGrpSpPr>
          <p:cNvPr id="39" name="Group 39"/>
          <p:cNvGrpSpPr/>
          <p:nvPr/>
        </p:nvGrpSpPr>
        <p:grpSpPr>
          <a:xfrm>
            <a:off x="7648669" y="4263652"/>
            <a:ext cx="2948582" cy="2948582"/>
            <a:chOff x="0" y="0"/>
            <a:chExt cx="812800" cy="812800"/>
          </a:xfrm>
        </p:grpSpPr>
        <p:sp>
          <p:nvSpPr>
            <p:cNvPr id="40" name="Freeform 4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41" name="TextBox 41"/>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pic>
        <p:nvPicPr>
          <p:cNvPr id="42" name="Picture 4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22465" cy="688986"/>
          </a:xfrm>
          <a:prstGeom prst="rect">
            <a:avLst/>
          </a:prstGeom>
        </p:spPr>
      </p:pic>
      <p:pic>
        <p:nvPicPr>
          <p:cNvPr id="43" name="Picture 4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281747" y="9942507"/>
            <a:ext cx="1722465" cy="688986"/>
          </a:xfrm>
          <a:prstGeom prst="rect">
            <a:avLst/>
          </a:prstGeom>
        </p:spPr>
      </p:pic>
      <p:pic>
        <p:nvPicPr>
          <p:cNvPr id="44" name="Picture 4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66462" y="0"/>
            <a:ext cx="1722465" cy="688986"/>
          </a:xfrm>
          <a:prstGeom prst="rect">
            <a:avLst/>
          </a:prstGeom>
        </p:spPr>
      </p:pic>
      <p:grpSp>
        <p:nvGrpSpPr>
          <p:cNvPr id="45" name="Group 45"/>
          <p:cNvGrpSpPr/>
          <p:nvPr/>
        </p:nvGrpSpPr>
        <p:grpSpPr>
          <a:xfrm>
            <a:off x="5052533" y="471747"/>
            <a:ext cx="8212887" cy="1255697"/>
            <a:chOff x="0" y="0"/>
            <a:chExt cx="2163065" cy="330719"/>
          </a:xfrm>
        </p:grpSpPr>
        <p:sp>
          <p:nvSpPr>
            <p:cNvPr id="46" name="Freeform 46"/>
            <p:cNvSpPr/>
            <p:nvPr/>
          </p:nvSpPr>
          <p:spPr>
            <a:xfrm>
              <a:off x="203200" y="-60198"/>
              <a:ext cx="1756665" cy="451115"/>
            </a:xfrm>
            <a:custGeom>
              <a:avLst/>
              <a:gdLst/>
              <a:ahLst/>
              <a:cxnLst/>
              <a:rect l="l" t="t" r="r" b="b"/>
              <a:pathLst>
                <a:path w="1756665" h="451115">
                  <a:moveTo>
                    <a:pt x="1756665" y="60198"/>
                  </a:moveTo>
                  <a:cubicBezTo>
                    <a:pt x="1672374" y="0"/>
                    <a:pt x="1556293" y="12838"/>
                    <a:pt x="1487194" y="90000"/>
                  </a:cubicBezTo>
                  <a:cubicBezTo>
                    <a:pt x="1418095" y="167163"/>
                    <a:pt x="1418095" y="283952"/>
                    <a:pt x="1487194" y="361114"/>
                  </a:cubicBezTo>
                  <a:cubicBezTo>
                    <a:pt x="1556293" y="438277"/>
                    <a:pt x="1672374" y="451115"/>
                    <a:pt x="1756665" y="390917"/>
                  </a:cubicBezTo>
                  <a:lnTo>
                    <a:pt x="0" y="390917"/>
                  </a:lnTo>
                  <a:cubicBezTo>
                    <a:pt x="84291" y="451115"/>
                    <a:pt x="200372" y="438277"/>
                    <a:pt x="269471" y="361114"/>
                  </a:cubicBezTo>
                  <a:cubicBezTo>
                    <a:pt x="338570" y="283952"/>
                    <a:pt x="338570" y="167163"/>
                    <a:pt x="269471" y="90000"/>
                  </a:cubicBezTo>
                  <a:cubicBezTo>
                    <a:pt x="200372" y="12838"/>
                    <a:pt x="84291" y="0"/>
                    <a:pt x="0" y="60198"/>
                  </a:cubicBezTo>
                  <a:close/>
                </a:path>
              </a:pathLst>
            </a:custGeom>
            <a:solidFill>
              <a:srgbClr val="00499D"/>
            </a:solidFill>
          </p:spPr>
        </p:sp>
        <p:sp>
          <p:nvSpPr>
            <p:cNvPr id="47" name="TextBox 47"/>
            <p:cNvSpPr txBox="1"/>
            <p:nvPr/>
          </p:nvSpPr>
          <p:spPr>
            <a:xfrm>
              <a:off x="0" y="-57150"/>
              <a:ext cx="812800" cy="463550"/>
            </a:xfrm>
            <a:prstGeom prst="rect">
              <a:avLst/>
            </a:prstGeom>
          </p:spPr>
          <p:txBody>
            <a:bodyPr lIns="50800" tIns="50800" rIns="50800" bIns="50800" rtlCol="0" anchor="ctr"/>
            <a:lstStyle/>
            <a:p>
              <a:pPr algn="ctr">
                <a:lnSpc>
                  <a:spcPts val="3359"/>
                </a:lnSpc>
              </a:pPr>
              <a:endParaRPr/>
            </a:p>
          </p:txBody>
        </p:sp>
      </p:grpSp>
      <p:pic>
        <p:nvPicPr>
          <p:cNvPr id="48" name="Picture 48"/>
          <p:cNvPicPr>
            <a:picLocks noChangeAspect="1"/>
          </p:cNvPicPr>
          <p:nvPr/>
        </p:nvPicPr>
        <p:blipFill>
          <a:blip r:embed="rId4"/>
          <a:srcRect/>
          <a:stretch>
            <a:fillRect/>
          </a:stretch>
        </p:blipFill>
        <p:spPr>
          <a:xfrm>
            <a:off x="7619903" y="5040842"/>
            <a:ext cx="3015638" cy="1413252"/>
          </a:xfrm>
          <a:prstGeom prst="rect">
            <a:avLst/>
          </a:prstGeom>
        </p:spPr>
      </p:pic>
      <p:sp>
        <p:nvSpPr>
          <p:cNvPr id="49" name="TextBox 49"/>
          <p:cNvSpPr txBox="1"/>
          <p:nvPr/>
        </p:nvSpPr>
        <p:spPr>
          <a:xfrm>
            <a:off x="6156017" y="705260"/>
            <a:ext cx="5975965" cy="712470"/>
          </a:xfrm>
          <a:prstGeom prst="rect">
            <a:avLst/>
          </a:prstGeom>
        </p:spPr>
        <p:txBody>
          <a:bodyPr lIns="0" tIns="0" rIns="0" bIns="0" rtlCol="0" anchor="t">
            <a:spAutoFit/>
          </a:bodyPr>
          <a:lstStyle/>
          <a:p>
            <a:pPr algn="ctr">
              <a:lnSpc>
                <a:spcPts val="5880"/>
              </a:lnSpc>
              <a:spcBef>
                <a:spcPct val="0"/>
              </a:spcBef>
            </a:pPr>
            <a:r>
              <a:rPr lang="en-US" sz="4200" spc="134">
                <a:solidFill>
                  <a:srgbClr val="FFFFFF"/>
                </a:solidFill>
                <a:latin typeface="Barlow Bold"/>
              </a:rPr>
              <a:t>Course Outline</a:t>
            </a:r>
          </a:p>
        </p:txBody>
      </p:sp>
      <p:sp>
        <p:nvSpPr>
          <p:cNvPr id="50" name="TextBox 50"/>
          <p:cNvSpPr txBox="1"/>
          <p:nvPr/>
        </p:nvSpPr>
        <p:spPr>
          <a:xfrm>
            <a:off x="13397498" y="2150911"/>
            <a:ext cx="3861802" cy="415290"/>
          </a:xfrm>
          <a:prstGeom prst="rect">
            <a:avLst/>
          </a:prstGeom>
        </p:spPr>
        <p:txBody>
          <a:bodyPr lIns="0" tIns="0" rIns="0" bIns="0" rtlCol="0" anchor="t">
            <a:spAutoFit/>
          </a:bodyPr>
          <a:lstStyle/>
          <a:p>
            <a:pPr>
              <a:lnSpc>
                <a:spcPts val="3359"/>
              </a:lnSpc>
            </a:pPr>
            <a:r>
              <a:rPr lang="en-US" sz="2400" spc="76">
                <a:solidFill>
                  <a:srgbClr val="000000"/>
                </a:solidFill>
                <a:latin typeface="Barlow Bold"/>
              </a:rPr>
              <a:t>Docker and Docker Swarm</a:t>
            </a:r>
          </a:p>
        </p:txBody>
      </p:sp>
      <p:sp>
        <p:nvSpPr>
          <p:cNvPr id="51" name="TextBox 51"/>
          <p:cNvSpPr txBox="1"/>
          <p:nvPr/>
        </p:nvSpPr>
        <p:spPr>
          <a:xfrm>
            <a:off x="13397498" y="2806231"/>
            <a:ext cx="3861802" cy="630555"/>
          </a:xfrm>
          <a:prstGeom prst="rect">
            <a:avLst/>
          </a:prstGeom>
        </p:spPr>
        <p:txBody>
          <a:bodyPr lIns="0" tIns="0" rIns="0" bIns="0" rtlCol="0" anchor="t">
            <a:spAutoFit/>
          </a:bodyPr>
          <a:lstStyle/>
          <a:p>
            <a:pPr marL="0" lvl="0" indent="0" algn="l">
              <a:lnSpc>
                <a:spcPts val="2520"/>
              </a:lnSpc>
              <a:spcBef>
                <a:spcPct val="0"/>
              </a:spcBef>
            </a:pPr>
            <a:r>
              <a:rPr lang="en-US" sz="1800">
                <a:solidFill>
                  <a:srgbClr val="3C5679"/>
                </a:solidFill>
                <a:latin typeface="Barlow Medium"/>
              </a:rPr>
              <a:t>Containers, Images, Networks, Microservices</a:t>
            </a:r>
          </a:p>
        </p:txBody>
      </p:sp>
      <p:sp>
        <p:nvSpPr>
          <p:cNvPr id="52" name="TextBox 52"/>
          <p:cNvSpPr txBox="1"/>
          <p:nvPr/>
        </p:nvSpPr>
        <p:spPr>
          <a:xfrm>
            <a:off x="13397498" y="7972425"/>
            <a:ext cx="3688904" cy="415290"/>
          </a:xfrm>
          <a:prstGeom prst="rect">
            <a:avLst/>
          </a:prstGeom>
        </p:spPr>
        <p:txBody>
          <a:bodyPr lIns="0" tIns="0" rIns="0" bIns="0" rtlCol="0" anchor="t">
            <a:spAutoFit/>
          </a:bodyPr>
          <a:lstStyle/>
          <a:p>
            <a:pPr>
              <a:lnSpc>
                <a:spcPts val="3359"/>
              </a:lnSpc>
            </a:pPr>
            <a:r>
              <a:rPr lang="en-US" sz="2400" spc="76">
                <a:solidFill>
                  <a:srgbClr val="000000"/>
                </a:solidFill>
                <a:latin typeface="Barlow Bold"/>
              </a:rPr>
              <a:t>AWS and Miscellaneous</a:t>
            </a:r>
          </a:p>
        </p:txBody>
      </p:sp>
      <p:sp>
        <p:nvSpPr>
          <p:cNvPr id="53" name="TextBox 53"/>
          <p:cNvSpPr txBox="1"/>
          <p:nvPr/>
        </p:nvSpPr>
        <p:spPr>
          <a:xfrm>
            <a:off x="13397498" y="8627745"/>
            <a:ext cx="3861802" cy="630555"/>
          </a:xfrm>
          <a:prstGeom prst="rect">
            <a:avLst/>
          </a:prstGeom>
        </p:spPr>
        <p:txBody>
          <a:bodyPr lIns="0" tIns="0" rIns="0" bIns="0" rtlCol="0" anchor="t">
            <a:spAutoFit/>
          </a:bodyPr>
          <a:lstStyle/>
          <a:p>
            <a:pPr marL="0" lvl="0" indent="0" algn="l">
              <a:lnSpc>
                <a:spcPts val="2520"/>
              </a:lnSpc>
              <a:spcBef>
                <a:spcPct val="0"/>
              </a:spcBef>
            </a:pPr>
            <a:r>
              <a:rPr lang="en-US" sz="1800">
                <a:solidFill>
                  <a:srgbClr val="3C5679"/>
                </a:solidFill>
                <a:latin typeface="Barlow Medium"/>
              </a:rPr>
              <a:t>AWS Services, Interview Questions, Miscellaneous Tools and concepts</a:t>
            </a:r>
          </a:p>
        </p:txBody>
      </p:sp>
      <p:sp>
        <p:nvSpPr>
          <p:cNvPr id="54" name="TextBox 54"/>
          <p:cNvSpPr txBox="1"/>
          <p:nvPr/>
        </p:nvSpPr>
        <p:spPr>
          <a:xfrm>
            <a:off x="13397498" y="4091416"/>
            <a:ext cx="2954112" cy="415290"/>
          </a:xfrm>
          <a:prstGeom prst="rect">
            <a:avLst/>
          </a:prstGeom>
        </p:spPr>
        <p:txBody>
          <a:bodyPr lIns="0" tIns="0" rIns="0" bIns="0" rtlCol="0" anchor="t">
            <a:spAutoFit/>
          </a:bodyPr>
          <a:lstStyle/>
          <a:p>
            <a:pPr>
              <a:lnSpc>
                <a:spcPts val="3359"/>
              </a:lnSpc>
            </a:pPr>
            <a:r>
              <a:rPr lang="en-US" sz="2400" spc="76">
                <a:solidFill>
                  <a:srgbClr val="000000"/>
                </a:solidFill>
                <a:latin typeface="Barlow Bold"/>
              </a:rPr>
              <a:t>Kubernetes</a:t>
            </a:r>
          </a:p>
        </p:txBody>
      </p:sp>
      <p:sp>
        <p:nvSpPr>
          <p:cNvPr id="55" name="TextBox 55"/>
          <p:cNvSpPr txBox="1"/>
          <p:nvPr/>
        </p:nvSpPr>
        <p:spPr>
          <a:xfrm>
            <a:off x="13397498" y="4746736"/>
            <a:ext cx="3861802" cy="316230"/>
          </a:xfrm>
          <a:prstGeom prst="rect">
            <a:avLst/>
          </a:prstGeom>
        </p:spPr>
        <p:txBody>
          <a:bodyPr lIns="0" tIns="0" rIns="0" bIns="0" rtlCol="0" anchor="t">
            <a:spAutoFit/>
          </a:bodyPr>
          <a:lstStyle/>
          <a:p>
            <a:pPr marL="0" lvl="0" indent="0" algn="l">
              <a:lnSpc>
                <a:spcPts val="2520"/>
              </a:lnSpc>
              <a:spcBef>
                <a:spcPct val="0"/>
              </a:spcBef>
            </a:pPr>
            <a:r>
              <a:rPr lang="en-US" sz="1800">
                <a:solidFill>
                  <a:srgbClr val="3C5679"/>
                </a:solidFill>
                <a:latin typeface="Barlow Medium"/>
              </a:rPr>
              <a:t>Container Orchestration</a:t>
            </a:r>
          </a:p>
        </p:txBody>
      </p:sp>
      <p:sp>
        <p:nvSpPr>
          <p:cNvPr id="56" name="TextBox 56"/>
          <p:cNvSpPr txBox="1"/>
          <p:nvPr/>
        </p:nvSpPr>
        <p:spPr>
          <a:xfrm>
            <a:off x="13397498" y="6031920"/>
            <a:ext cx="3551130" cy="415290"/>
          </a:xfrm>
          <a:prstGeom prst="rect">
            <a:avLst/>
          </a:prstGeom>
        </p:spPr>
        <p:txBody>
          <a:bodyPr lIns="0" tIns="0" rIns="0" bIns="0" rtlCol="0" anchor="t">
            <a:spAutoFit/>
          </a:bodyPr>
          <a:lstStyle/>
          <a:p>
            <a:pPr>
              <a:lnSpc>
                <a:spcPts val="3359"/>
              </a:lnSpc>
            </a:pPr>
            <a:r>
              <a:rPr lang="en-US" sz="2400" spc="76">
                <a:solidFill>
                  <a:srgbClr val="000000"/>
                </a:solidFill>
                <a:latin typeface="Barlow Bold"/>
              </a:rPr>
              <a:t>Terraform and Ansible</a:t>
            </a:r>
          </a:p>
        </p:txBody>
      </p:sp>
      <p:sp>
        <p:nvSpPr>
          <p:cNvPr id="57" name="TextBox 57"/>
          <p:cNvSpPr txBox="1"/>
          <p:nvPr/>
        </p:nvSpPr>
        <p:spPr>
          <a:xfrm>
            <a:off x="13397498" y="6687240"/>
            <a:ext cx="3861802" cy="630555"/>
          </a:xfrm>
          <a:prstGeom prst="rect">
            <a:avLst/>
          </a:prstGeom>
        </p:spPr>
        <p:txBody>
          <a:bodyPr lIns="0" tIns="0" rIns="0" bIns="0" rtlCol="0" anchor="t">
            <a:spAutoFit/>
          </a:bodyPr>
          <a:lstStyle/>
          <a:p>
            <a:pPr>
              <a:lnSpc>
                <a:spcPts val="2520"/>
              </a:lnSpc>
            </a:pPr>
            <a:r>
              <a:rPr lang="en-US" sz="1800">
                <a:solidFill>
                  <a:srgbClr val="3C5679"/>
                </a:solidFill>
                <a:latin typeface="Barlow Medium"/>
              </a:rPr>
              <a:t>Infrastructure Automation and </a:t>
            </a:r>
          </a:p>
          <a:p>
            <a:pPr marL="0" lvl="0" indent="0" algn="l">
              <a:lnSpc>
                <a:spcPts val="2520"/>
              </a:lnSpc>
              <a:spcBef>
                <a:spcPct val="0"/>
              </a:spcBef>
            </a:pPr>
            <a:r>
              <a:rPr lang="en-US" sz="1800">
                <a:solidFill>
                  <a:srgbClr val="3C5679"/>
                </a:solidFill>
                <a:latin typeface="Barlow Medium"/>
              </a:rPr>
              <a:t>Configuration Management</a:t>
            </a:r>
          </a:p>
        </p:txBody>
      </p:sp>
      <p:sp>
        <p:nvSpPr>
          <p:cNvPr id="58" name="TextBox 58"/>
          <p:cNvSpPr txBox="1"/>
          <p:nvPr/>
        </p:nvSpPr>
        <p:spPr>
          <a:xfrm>
            <a:off x="12342129" y="2524926"/>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05</a:t>
            </a:r>
          </a:p>
        </p:txBody>
      </p:sp>
      <p:sp>
        <p:nvSpPr>
          <p:cNvPr id="59" name="TextBox 59"/>
          <p:cNvSpPr txBox="1"/>
          <p:nvPr/>
        </p:nvSpPr>
        <p:spPr>
          <a:xfrm>
            <a:off x="12342129" y="4465431"/>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06</a:t>
            </a:r>
          </a:p>
        </p:txBody>
      </p:sp>
      <p:sp>
        <p:nvSpPr>
          <p:cNvPr id="60" name="TextBox 60"/>
          <p:cNvSpPr txBox="1"/>
          <p:nvPr/>
        </p:nvSpPr>
        <p:spPr>
          <a:xfrm>
            <a:off x="12342129" y="6405935"/>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07</a:t>
            </a:r>
          </a:p>
        </p:txBody>
      </p:sp>
      <p:sp>
        <p:nvSpPr>
          <p:cNvPr id="61" name="TextBox 61"/>
          <p:cNvSpPr txBox="1"/>
          <p:nvPr/>
        </p:nvSpPr>
        <p:spPr>
          <a:xfrm>
            <a:off x="12342129" y="8346440"/>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08</a:t>
            </a:r>
          </a:p>
        </p:txBody>
      </p:sp>
      <p:sp>
        <p:nvSpPr>
          <p:cNvPr id="62" name="TextBox 62"/>
          <p:cNvSpPr txBox="1"/>
          <p:nvPr/>
        </p:nvSpPr>
        <p:spPr>
          <a:xfrm>
            <a:off x="1031667" y="2150911"/>
            <a:ext cx="3861802" cy="415290"/>
          </a:xfrm>
          <a:prstGeom prst="rect">
            <a:avLst/>
          </a:prstGeom>
        </p:spPr>
        <p:txBody>
          <a:bodyPr lIns="0" tIns="0" rIns="0" bIns="0" rtlCol="0" anchor="t">
            <a:spAutoFit/>
          </a:bodyPr>
          <a:lstStyle/>
          <a:p>
            <a:pPr algn="r">
              <a:lnSpc>
                <a:spcPts val="3359"/>
              </a:lnSpc>
            </a:pPr>
            <a:r>
              <a:rPr lang="en-US" sz="2400" spc="76" dirty="0">
                <a:solidFill>
                  <a:srgbClr val="000000"/>
                </a:solidFill>
                <a:latin typeface="Barlow Bold"/>
              </a:rPr>
              <a:t>Linux and Shell Scripting</a:t>
            </a:r>
          </a:p>
        </p:txBody>
      </p:sp>
      <p:sp>
        <p:nvSpPr>
          <p:cNvPr id="63" name="TextBox 63"/>
          <p:cNvSpPr txBox="1"/>
          <p:nvPr/>
        </p:nvSpPr>
        <p:spPr>
          <a:xfrm>
            <a:off x="1031667" y="2806231"/>
            <a:ext cx="3861802" cy="630555"/>
          </a:xfrm>
          <a:prstGeom prst="rect">
            <a:avLst/>
          </a:prstGeom>
        </p:spPr>
        <p:txBody>
          <a:bodyPr lIns="0" tIns="0" rIns="0" bIns="0" rtlCol="0" anchor="t">
            <a:spAutoFit/>
          </a:bodyPr>
          <a:lstStyle/>
          <a:p>
            <a:pPr marL="0" lvl="0" indent="0" algn="r">
              <a:lnSpc>
                <a:spcPts val="2520"/>
              </a:lnSpc>
              <a:spcBef>
                <a:spcPct val="0"/>
              </a:spcBef>
            </a:pPr>
            <a:r>
              <a:rPr lang="en-US" sz="1800">
                <a:solidFill>
                  <a:srgbClr val="3C5679"/>
                </a:solidFill>
                <a:latin typeface="Barlow Medium"/>
              </a:rPr>
              <a:t>The basic pre-requisites to get started with DevOps and Cloud</a:t>
            </a:r>
          </a:p>
        </p:txBody>
      </p:sp>
      <p:sp>
        <p:nvSpPr>
          <p:cNvPr id="64" name="TextBox 64"/>
          <p:cNvSpPr txBox="1"/>
          <p:nvPr/>
        </p:nvSpPr>
        <p:spPr>
          <a:xfrm>
            <a:off x="1031667" y="7972425"/>
            <a:ext cx="3861802" cy="415290"/>
          </a:xfrm>
          <a:prstGeom prst="rect">
            <a:avLst/>
          </a:prstGeom>
        </p:spPr>
        <p:txBody>
          <a:bodyPr lIns="0" tIns="0" rIns="0" bIns="0" rtlCol="0" anchor="t">
            <a:spAutoFit/>
          </a:bodyPr>
          <a:lstStyle/>
          <a:p>
            <a:pPr algn="r">
              <a:lnSpc>
                <a:spcPts val="3359"/>
              </a:lnSpc>
            </a:pPr>
            <a:r>
              <a:rPr lang="en-US" sz="2400" spc="76">
                <a:solidFill>
                  <a:srgbClr val="000000"/>
                </a:solidFill>
                <a:latin typeface="Barlow Bold"/>
              </a:rPr>
              <a:t>Jenkins</a:t>
            </a:r>
          </a:p>
        </p:txBody>
      </p:sp>
      <p:sp>
        <p:nvSpPr>
          <p:cNvPr id="65" name="TextBox 65"/>
          <p:cNvSpPr txBox="1"/>
          <p:nvPr/>
        </p:nvSpPr>
        <p:spPr>
          <a:xfrm>
            <a:off x="1031667" y="8627745"/>
            <a:ext cx="3861802" cy="630555"/>
          </a:xfrm>
          <a:prstGeom prst="rect">
            <a:avLst/>
          </a:prstGeom>
        </p:spPr>
        <p:txBody>
          <a:bodyPr lIns="0" tIns="0" rIns="0" bIns="0" rtlCol="0" anchor="t">
            <a:spAutoFit/>
          </a:bodyPr>
          <a:lstStyle/>
          <a:p>
            <a:pPr marL="0" lvl="0" indent="0" algn="r">
              <a:lnSpc>
                <a:spcPts val="2520"/>
              </a:lnSpc>
              <a:spcBef>
                <a:spcPct val="0"/>
              </a:spcBef>
            </a:pPr>
            <a:r>
              <a:rPr lang="en-US" sz="1800">
                <a:solidFill>
                  <a:srgbClr val="3C5679"/>
                </a:solidFill>
                <a:latin typeface="Barlow Medium"/>
              </a:rPr>
              <a:t>Continuous Integration and Continuous Delivery</a:t>
            </a:r>
          </a:p>
        </p:txBody>
      </p:sp>
      <p:sp>
        <p:nvSpPr>
          <p:cNvPr id="66" name="TextBox 66"/>
          <p:cNvSpPr txBox="1"/>
          <p:nvPr/>
        </p:nvSpPr>
        <p:spPr>
          <a:xfrm>
            <a:off x="1031667" y="4091416"/>
            <a:ext cx="3861802" cy="415290"/>
          </a:xfrm>
          <a:prstGeom prst="rect">
            <a:avLst/>
          </a:prstGeom>
        </p:spPr>
        <p:txBody>
          <a:bodyPr lIns="0" tIns="0" rIns="0" bIns="0" rtlCol="0" anchor="t">
            <a:spAutoFit/>
          </a:bodyPr>
          <a:lstStyle/>
          <a:p>
            <a:pPr algn="r">
              <a:lnSpc>
                <a:spcPts val="3359"/>
              </a:lnSpc>
            </a:pPr>
            <a:r>
              <a:rPr lang="en-US" sz="2400" spc="76">
                <a:solidFill>
                  <a:srgbClr val="000000"/>
                </a:solidFill>
                <a:latin typeface="Barlow Bold"/>
              </a:rPr>
              <a:t>Git and GitHub</a:t>
            </a:r>
          </a:p>
        </p:txBody>
      </p:sp>
      <p:sp>
        <p:nvSpPr>
          <p:cNvPr id="67" name="TextBox 67"/>
          <p:cNvSpPr txBox="1"/>
          <p:nvPr/>
        </p:nvSpPr>
        <p:spPr>
          <a:xfrm>
            <a:off x="1031667" y="4746736"/>
            <a:ext cx="3861802" cy="630555"/>
          </a:xfrm>
          <a:prstGeom prst="rect">
            <a:avLst/>
          </a:prstGeom>
        </p:spPr>
        <p:txBody>
          <a:bodyPr lIns="0" tIns="0" rIns="0" bIns="0" rtlCol="0" anchor="t">
            <a:spAutoFit/>
          </a:bodyPr>
          <a:lstStyle/>
          <a:p>
            <a:pPr marL="0" lvl="0" indent="0" algn="r">
              <a:lnSpc>
                <a:spcPts val="2520"/>
              </a:lnSpc>
              <a:spcBef>
                <a:spcPct val="0"/>
              </a:spcBef>
            </a:pPr>
            <a:r>
              <a:rPr lang="en-US" sz="1800">
                <a:solidFill>
                  <a:srgbClr val="3C5679"/>
                </a:solidFill>
                <a:latin typeface="Barlow Medium"/>
              </a:rPr>
              <a:t>Source Code Management and Version Controlling Tools</a:t>
            </a:r>
          </a:p>
        </p:txBody>
      </p:sp>
      <p:sp>
        <p:nvSpPr>
          <p:cNvPr id="68" name="TextBox 68"/>
          <p:cNvSpPr txBox="1"/>
          <p:nvPr/>
        </p:nvSpPr>
        <p:spPr>
          <a:xfrm>
            <a:off x="1031667" y="6031920"/>
            <a:ext cx="3861802" cy="834390"/>
          </a:xfrm>
          <a:prstGeom prst="rect">
            <a:avLst/>
          </a:prstGeom>
        </p:spPr>
        <p:txBody>
          <a:bodyPr lIns="0" tIns="0" rIns="0" bIns="0" rtlCol="0" anchor="t">
            <a:spAutoFit/>
          </a:bodyPr>
          <a:lstStyle/>
          <a:p>
            <a:pPr algn="r">
              <a:lnSpc>
                <a:spcPts val="3359"/>
              </a:lnSpc>
            </a:pPr>
            <a:r>
              <a:rPr lang="en-US" sz="2400" spc="76">
                <a:solidFill>
                  <a:srgbClr val="000000"/>
                </a:solidFill>
                <a:latin typeface="Barlow Bold"/>
              </a:rPr>
              <a:t>Maven, Nexus, Tomcat, SonarQube</a:t>
            </a:r>
          </a:p>
        </p:txBody>
      </p:sp>
      <p:sp>
        <p:nvSpPr>
          <p:cNvPr id="69" name="TextBox 69"/>
          <p:cNvSpPr txBox="1"/>
          <p:nvPr/>
        </p:nvSpPr>
        <p:spPr>
          <a:xfrm>
            <a:off x="1032447" y="6873144"/>
            <a:ext cx="3861802" cy="630555"/>
          </a:xfrm>
          <a:prstGeom prst="rect">
            <a:avLst/>
          </a:prstGeom>
        </p:spPr>
        <p:txBody>
          <a:bodyPr lIns="0" tIns="0" rIns="0" bIns="0" rtlCol="0" anchor="t">
            <a:spAutoFit/>
          </a:bodyPr>
          <a:lstStyle/>
          <a:p>
            <a:pPr marL="0" lvl="0" indent="0" algn="r">
              <a:lnSpc>
                <a:spcPts val="2520"/>
              </a:lnSpc>
              <a:spcBef>
                <a:spcPct val="0"/>
              </a:spcBef>
            </a:pPr>
            <a:r>
              <a:rPr lang="en-US" sz="1800">
                <a:solidFill>
                  <a:srgbClr val="3C5679"/>
                </a:solidFill>
                <a:latin typeface="Barlow Medium"/>
              </a:rPr>
              <a:t>Build Tool, Artifactory repository management, Code Coverage Tools</a:t>
            </a:r>
          </a:p>
        </p:txBody>
      </p:sp>
      <p:sp>
        <p:nvSpPr>
          <p:cNvPr id="70" name="TextBox 70"/>
          <p:cNvSpPr txBox="1"/>
          <p:nvPr/>
        </p:nvSpPr>
        <p:spPr>
          <a:xfrm>
            <a:off x="5321852" y="2524926"/>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01</a:t>
            </a:r>
          </a:p>
        </p:txBody>
      </p:sp>
      <p:sp>
        <p:nvSpPr>
          <p:cNvPr id="71" name="TextBox 71"/>
          <p:cNvSpPr txBox="1"/>
          <p:nvPr/>
        </p:nvSpPr>
        <p:spPr>
          <a:xfrm>
            <a:off x="5321852" y="4465431"/>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02</a:t>
            </a:r>
          </a:p>
        </p:txBody>
      </p:sp>
      <p:sp>
        <p:nvSpPr>
          <p:cNvPr id="72" name="TextBox 72"/>
          <p:cNvSpPr txBox="1"/>
          <p:nvPr/>
        </p:nvSpPr>
        <p:spPr>
          <a:xfrm>
            <a:off x="5321852" y="6405935"/>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03</a:t>
            </a:r>
          </a:p>
        </p:txBody>
      </p:sp>
      <p:sp>
        <p:nvSpPr>
          <p:cNvPr id="73" name="TextBox 73"/>
          <p:cNvSpPr txBox="1"/>
          <p:nvPr/>
        </p:nvSpPr>
        <p:spPr>
          <a:xfrm>
            <a:off x="5321852" y="8346440"/>
            <a:ext cx="625549" cy="537845"/>
          </a:xfrm>
          <a:prstGeom prst="rect">
            <a:avLst/>
          </a:prstGeom>
        </p:spPr>
        <p:txBody>
          <a:bodyPr lIns="0" tIns="0" rIns="0" bIns="0" rtlCol="0" anchor="t">
            <a:spAutoFit/>
          </a:bodyPr>
          <a:lstStyle/>
          <a:p>
            <a:pPr algn="ctr">
              <a:lnSpc>
                <a:spcPts val="4480"/>
              </a:lnSpc>
              <a:spcBef>
                <a:spcPct val="0"/>
              </a:spcBef>
            </a:pPr>
            <a:r>
              <a:rPr lang="en-US" sz="3200" spc="160">
                <a:solidFill>
                  <a:srgbClr val="FFFFFF"/>
                </a:solidFill>
                <a:latin typeface="Barlow Bold"/>
              </a:rPr>
              <a:t>04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3E66"/>
        </a:solidFill>
        <a:effectLst/>
      </p:bgPr>
    </p:bg>
    <p:spTree>
      <p:nvGrpSpPr>
        <p:cNvPr id="1" name=""/>
        <p:cNvGrpSpPr/>
        <p:nvPr/>
      </p:nvGrpSpPr>
      <p:grpSpPr>
        <a:xfrm>
          <a:off x="0" y="0"/>
          <a:ext cx="0" cy="0"/>
          <a:chOff x="0" y="0"/>
          <a:chExt cx="0" cy="0"/>
        </a:xfrm>
      </p:grpSpPr>
      <p:grpSp>
        <p:nvGrpSpPr>
          <p:cNvPr id="2" name="Group 2"/>
          <p:cNvGrpSpPr/>
          <p:nvPr/>
        </p:nvGrpSpPr>
        <p:grpSpPr>
          <a:xfrm>
            <a:off x="1346200" y="-831850"/>
            <a:ext cx="2101850" cy="4959350"/>
            <a:chOff x="0" y="0"/>
            <a:chExt cx="553574" cy="1306166"/>
          </a:xfrm>
        </p:grpSpPr>
        <p:sp>
          <p:nvSpPr>
            <p:cNvPr id="3" name="Freeform 3"/>
            <p:cNvSpPr/>
            <p:nvPr/>
          </p:nvSpPr>
          <p:spPr>
            <a:xfrm>
              <a:off x="0" y="0"/>
              <a:ext cx="553574" cy="1306166"/>
            </a:xfrm>
            <a:custGeom>
              <a:avLst/>
              <a:gdLst/>
              <a:ahLst/>
              <a:cxnLst/>
              <a:rect l="l" t="t" r="r" b="b"/>
              <a:pathLst>
                <a:path w="553574" h="1306166">
                  <a:moveTo>
                    <a:pt x="276787" y="0"/>
                  </a:moveTo>
                  <a:lnTo>
                    <a:pt x="276787" y="0"/>
                  </a:lnTo>
                  <a:cubicBezTo>
                    <a:pt x="350195" y="0"/>
                    <a:pt x="420597" y="29161"/>
                    <a:pt x="472505" y="81069"/>
                  </a:cubicBezTo>
                  <a:cubicBezTo>
                    <a:pt x="524412" y="132977"/>
                    <a:pt x="553574" y="203378"/>
                    <a:pt x="553574" y="276787"/>
                  </a:cubicBezTo>
                  <a:lnTo>
                    <a:pt x="553574" y="1029380"/>
                  </a:lnTo>
                  <a:cubicBezTo>
                    <a:pt x="553574" y="1102788"/>
                    <a:pt x="524412" y="1173190"/>
                    <a:pt x="472505" y="1225097"/>
                  </a:cubicBezTo>
                  <a:cubicBezTo>
                    <a:pt x="420597" y="1277005"/>
                    <a:pt x="350195" y="1306166"/>
                    <a:pt x="276787" y="1306166"/>
                  </a:cubicBezTo>
                  <a:lnTo>
                    <a:pt x="276787" y="1306166"/>
                  </a:lnTo>
                  <a:cubicBezTo>
                    <a:pt x="203378" y="1306166"/>
                    <a:pt x="132977" y="1277005"/>
                    <a:pt x="81069" y="1225097"/>
                  </a:cubicBezTo>
                  <a:cubicBezTo>
                    <a:pt x="29161" y="1173190"/>
                    <a:pt x="0" y="1102788"/>
                    <a:pt x="0" y="1029380"/>
                  </a:cubicBezTo>
                  <a:lnTo>
                    <a:pt x="0" y="276787"/>
                  </a:lnTo>
                  <a:cubicBezTo>
                    <a:pt x="0" y="203378"/>
                    <a:pt x="29161" y="132977"/>
                    <a:pt x="81069" y="81069"/>
                  </a:cubicBezTo>
                  <a:cubicBezTo>
                    <a:pt x="132977" y="29161"/>
                    <a:pt x="203378" y="0"/>
                    <a:pt x="276787" y="0"/>
                  </a:cubicBezTo>
                  <a:close/>
                </a:path>
              </a:pathLst>
            </a:custGeom>
            <a:solidFill>
              <a:srgbClr val="057EC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397125" y="2421131"/>
            <a:ext cx="6984165" cy="1359346"/>
          </a:xfrm>
          <a:prstGeom prst="rect">
            <a:avLst/>
          </a:prstGeom>
        </p:spPr>
        <p:txBody>
          <a:bodyPr lIns="0" tIns="0" rIns="0" bIns="0" rtlCol="0" anchor="t">
            <a:spAutoFit/>
          </a:bodyPr>
          <a:lstStyle/>
          <a:p>
            <a:pPr>
              <a:lnSpc>
                <a:spcPts val="10645"/>
              </a:lnSpc>
            </a:pPr>
            <a:r>
              <a:rPr lang="en-US" sz="9677" dirty="0">
                <a:solidFill>
                  <a:srgbClr val="FFFFFF"/>
                </a:solidFill>
                <a:latin typeface="Barlow Light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5307394" y="7830275"/>
            <a:ext cx="2425550" cy="1275625"/>
            <a:chOff x="0" y="0"/>
            <a:chExt cx="638828" cy="511381"/>
          </a:xfrm>
        </p:grpSpPr>
        <p:sp>
          <p:nvSpPr>
            <p:cNvPr id="10" name="Freeform 10"/>
            <p:cNvSpPr/>
            <p:nvPr/>
          </p:nvSpPr>
          <p:spPr>
            <a:xfrm>
              <a:off x="0" y="0"/>
              <a:ext cx="638828" cy="511381"/>
            </a:xfrm>
            <a:custGeom>
              <a:avLst/>
              <a:gdLst/>
              <a:ahLst/>
              <a:cxnLst/>
              <a:rect l="l" t="t" r="r" b="b"/>
              <a:pathLst>
                <a:path w="638828" h="511381">
                  <a:moveTo>
                    <a:pt x="0" y="0"/>
                  </a:moveTo>
                  <a:lnTo>
                    <a:pt x="638828" y="0"/>
                  </a:lnTo>
                  <a:lnTo>
                    <a:pt x="638828" y="511381"/>
                  </a:lnTo>
                  <a:lnTo>
                    <a:pt x="0" y="511381"/>
                  </a:lnTo>
                  <a:close/>
                </a:path>
              </a:pathLst>
            </a:custGeom>
            <a:solidFill>
              <a:srgbClr val="010B33"/>
            </a:solidFill>
          </p:spPr>
        </p:sp>
        <p:sp>
          <p:nvSpPr>
            <p:cNvPr id="11" name="TextBox 11"/>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2" name="Group 12"/>
          <p:cNvGrpSpPr/>
          <p:nvPr/>
        </p:nvGrpSpPr>
        <p:grpSpPr>
          <a:xfrm>
            <a:off x="7732944" y="7830275"/>
            <a:ext cx="5851586" cy="1275625"/>
            <a:chOff x="0" y="0"/>
            <a:chExt cx="1541158" cy="511381"/>
          </a:xfrm>
        </p:grpSpPr>
        <p:sp>
          <p:nvSpPr>
            <p:cNvPr id="13" name="Freeform 13"/>
            <p:cNvSpPr/>
            <p:nvPr/>
          </p:nvSpPr>
          <p:spPr>
            <a:xfrm>
              <a:off x="0" y="0"/>
              <a:ext cx="1541158" cy="511381"/>
            </a:xfrm>
            <a:custGeom>
              <a:avLst/>
              <a:gdLst/>
              <a:ahLst/>
              <a:cxnLst/>
              <a:rect l="l" t="t" r="r" b="b"/>
              <a:pathLst>
                <a:path w="1541158" h="511381">
                  <a:moveTo>
                    <a:pt x="0" y="0"/>
                  </a:moveTo>
                  <a:lnTo>
                    <a:pt x="1541158" y="0"/>
                  </a:lnTo>
                  <a:lnTo>
                    <a:pt x="1541158" y="511381"/>
                  </a:lnTo>
                  <a:lnTo>
                    <a:pt x="0" y="511381"/>
                  </a:lnTo>
                  <a:close/>
                </a:path>
              </a:pathLst>
            </a:custGeom>
            <a:solidFill>
              <a:srgbClr val="6963AF"/>
            </a:solidFill>
          </p:spPr>
        </p:sp>
        <p:sp>
          <p:nvSpPr>
            <p:cNvPr id="14" name="TextBox 14"/>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503217" y="3761411"/>
            <a:ext cx="3509583" cy="1991689"/>
          </a:xfrm>
          <a:prstGeom prst="rect">
            <a:avLst/>
          </a:prstGeom>
        </p:spPr>
      </p:pic>
      <p:grpSp>
        <p:nvGrpSpPr>
          <p:cNvPr id="16" name="Group 16"/>
          <p:cNvGrpSpPr/>
          <p:nvPr/>
        </p:nvGrpSpPr>
        <p:grpSpPr>
          <a:xfrm>
            <a:off x="1028700" y="800100"/>
            <a:ext cx="16834523" cy="5457926"/>
            <a:chOff x="0" y="-304800"/>
            <a:chExt cx="22446031" cy="7277237"/>
          </a:xfrm>
        </p:grpSpPr>
        <p:sp>
          <p:nvSpPr>
            <p:cNvPr id="17" name="TextBox 17"/>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a:solidFill>
                    <a:srgbClr val="010B33"/>
                  </a:solidFill>
                  <a:latin typeface="Mont Bold"/>
                </a:rPr>
                <a:t>Organization's Business Needs</a:t>
              </a:r>
            </a:p>
          </p:txBody>
        </p:sp>
        <p:sp>
          <p:nvSpPr>
            <p:cNvPr id="18" name="TextBox 18"/>
            <p:cNvSpPr txBox="1"/>
            <p:nvPr/>
          </p:nvSpPr>
          <p:spPr>
            <a:xfrm>
              <a:off x="0" y="2641601"/>
              <a:ext cx="22446031" cy="4330836"/>
            </a:xfrm>
            <a:prstGeom prst="rect">
              <a:avLst/>
            </a:prstGeom>
          </p:spPr>
          <p:txBody>
            <a:bodyPr lIns="0" tIns="0" rIns="0" bIns="0" rtlCol="0" anchor="t">
              <a:spAutoFit/>
            </a:bodyPr>
            <a:lstStyle/>
            <a:p>
              <a:pPr marL="722153" lvl="1" indent="-361077">
                <a:lnSpc>
                  <a:spcPts val="6589"/>
                </a:lnSpc>
                <a:buFont typeface="Arial"/>
                <a:buChar char="•"/>
              </a:pPr>
              <a:r>
                <a:rPr lang="en-US" sz="3344" dirty="0">
                  <a:solidFill>
                    <a:srgbClr val="151F47"/>
                  </a:solidFill>
                  <a:latin typeface="Mont Bold"/>
                </a:rPr>
                <a:t>Continuous Delivery</a:t>
              </a:r>
            </a:p>
            <a:p>
              <a:pPr marL="722153" lvl="1" indent="-361077">
                <a:lnSpc>
                  <a:spcPts val="6589"/>
                </a:lnSpc>
                <a:buFont typeface="Arial"/>
                <a:buChar char="•"/>
              </a:pPr>
              <a:r>
                <a:rPr lang="en-US" sz="3344" dirty="0">
                  <a:solidFill>
                    <a:srgbClr val="151F47"/>
                  </a:solidFill>
                  <a:latin typeface="Mont Bold"/>
                </a:rPr>
                <a:t>Higher Quality</a:t>
              </a:r>
            </a:p>
            <a:p>
              <a:pPr marL="722153" lvl="1" indent="-361077">
                <a:lnSpc>
                  <a:spcPts val="6589"/>
                </a:lnSpc>
                <a:buFont typeface="Arial"/>
                <a:buChar char="•"/>
              </a:pPr>
              <a:r>
                <a:rPr lang="en-US" sz="3344" dirty="0">
                  <a:solidFill>
                    <a:srgbClr val="151F47"/>
                  </a:solidFill>
                  <a:latin typeface="Mont Bold"/>
                </a:rPr>
                <a:t>Cost Optimization / Lesser Spending</a:t>
              </a:r>
            </a:p>
            <a:p>
              <a:pPr marL="722153" lvl="1" indent="-361077">
                <a:lnSpc>
                  <a:spcPts val="6589"/>
                </a:lnSpc>
                <a:buFont typeface="Arial"/>
                <a:buChar char="•"/>
              </a:pPr>
              <a:r>
                <a:rPr lang="en-US" sz="3344" dirty="0">
                  <a:solidFill>
                    <a:srgbClr val="151F47"/>
                  </a:solidFill>
                  <a:latin typeface="Mont Bold"/>
                </a:rPr>
                <a:t>Reduced Outages</a:t>
              </a:r>
            </a:p>
          </p:txBody>
        </p:sp>
      </p:grpSp>
      <p:sp>
        <p:nvSpPr>
          <p:cNvPr id="19" name="TextBox 19"/>
          <p:cNvSpPr txBox="1"/>
          <p:nvPr/>
        </p:nvSpPr>
        <p:spPr>
          <a:xfrm>
            <a:off x="7826617" y="7858491"/>
            <a:ext cx="5757913" cy="1200329"/>
          </a:xfrm>
          <a:prstGeom prst="rect">
            <a:avLst/>
          </a:prstGeom>
        </p:spPr>
        <p:txBody>
          <a:bodyPr wrap="square" lIns="0" tIns="0" rIns="0" bIns="0" rtlCol="0" anchor="t">
            <a:spAutoFit/>
          </a:bodyPr>
          <a:lstStyle/>
          <a:p>
            <a:pPr algn="ctr">
              <a:lnSpc>
                <a:spcPts val="4799"/>
              </a:lnSpc>
            </a:pPr>
            <a:r>
              <a:rPr lang="en-US" sz="3199" dirty="0">
                <a:solidFill>
                  <a:srgbClr val="151F47"/>
                </a:solidFill>
                <a:latin typeface="Mont Bold"/>
              </a:rPr>
              <a:t>Software Development Models</a:t>
            </a:r>
          </a:p>
        </p:txBody>
      </p:sp>
      <p:sp>
        <p:nvSpPr>
          <p:cNvPr id="20" name="TextBox 20"/>
          <p:cNvSpPr txBox="1"/>
          <p:nvPr/>
        </p:nvSpPr>
        <p:spPr>
          <a:xfrm>
            <a:off x="5667139" y="8124825"/>
            <a:ext cx="1706059" cy="981075"/>
          </a:xfrm>
          <a:prstGeom prst="rect">
            <a:avLst/>
          </a:prstGeom>
        </p:spPr>
        <p:txBody>
          <a:bodyPr lIns="0" tIns="0" rIns="0" bIns="0" rtlCol="0" anchor="t">
            <a:spAutoFit/>
          </a:bodyPr>
          <a:lstStyle/>
          <a:p>
            <a:pPr algn="ctr">
              <a:lnSpc>
                <a:spcPts val="6240"/>
              </a:lnSpc>
              <a:spcBef>
                <a:spcPct val="0"/>
              </a:spcBef>
            </a:pPr>
            <a:r>
              <a:rPr lang="en-US" sz="5200">
                <a:solidFill>
                  <a:srgbClr val="BEC9D7"/>
                </a:solidFill>
                <a:latin typeface="Mont Bold"/>
              </a:rPr>
              <a:t>Plan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1133795"/>
            <a:ext cx="16834523" cy="6688626"/>
            <a:chOff x="0" y="0"/>
            <a:chExt cx="22446031" cy="8918169"/>
          </a:xfrm>
        </p:grpSpPr>
        <p:sp>
          <p:nvSpPr>
            <p:cNvPr id="10" name="TextBox 10"/>
            <p:cNvSpPr txBox="1"/>
            <p:nvPr/>
          </p:nvSpPr>
          <p:spPr>
            <a:xfrm>
              <a:off x="0" y="-285750"/>
              <a:ext cx="22446031" cy="1920422"/>
            </a:xfrm>
            <a:prstGeom prst="rect">
              <a:avLst/>
            </a:prstGeom>
          </p:spPr>
          <p:txBody>
            <a:bodyPr lIns="0" tIns="0" rIns="0" bIns="0" rtlCol="0" anchor="t">
              <a:spAutoFit/>
            </a:bodyPr>
            <a:lstStyle/>
            <a:p>
              <a:pPr>
                <a:lnSpc>
                  <a:spcPts val="9683"/>
                </a:lnSpc>
              </a:pPr>
              <a:r>
                <a:rPr lang="en-US" sz="8069" dirty="0">
                  <a:solidFill>
                    <a:srgbClr val="151F47"/>
                  </a:solidFill>
                  <a:latin typeface="Mont Bold"/>
                </a:rPr>
                <a:t>Software Development Models</a:t>
              </a:r>
            </a:p>
          </p:txBody>
        </p:sp>
        <p:sp>
          <p:nvSpPr>
            <p:cNvPr id="11" name="TextBox 11"/>
            <p:cNvSpPr txBox="1"/>
            <p:nvPr/>
          </p:nvSpPr>
          <p:spPr>
            <a:xfrm>
              <a:off x="0" y="2097501"/>
              <a:ext cx="22446031" cy="6820668"/>
            </a:xfrm>
            <a:prstGeom prst="rect">
              <a:avLst/>
            </a:prstGeom>
          </p:spPr>
          <p:txBody>
            <a:bodyPr lIns="0" tIns="0" rIns="0" bIns="0" rtlCol="0" anchor="t">
              <a:spAutoFit/>
            </a:bodyPr>
            <a:lstStyle/>
            <a:p>
              <a:pPr marL="722153" lvl="1" indent="-361077">
                <a:lnSpc>
                  <a:spcPts val="6890"/>
                </a:lnSpc>
                <a:buFont typeface="Arial"/>
                <a:buChar char="•"/>
              </a:pPr>
              <a:r>
                <a:rPr lang="en-US" sz="3344" dirty="0">
                  <a:solidFill>
                    <a:srgbClr val="151F47"/>
                  </a:solidFill>
                  <a:latin typeface="Mont Bold"/>
                </a:rPr>
                <a:t>Waterfall Model</a:t>
              </a:r>
            </a:p>
            <a:p>
              <a:pPr marL="722153" lvl="1" indent="-361077">
                <a:lnSpc>
                  <a:spcPts val="6890"/>
                </a:lnSpc>
                <a:buFont typeface="Arial"/>
                <a:buChar char="•"/>
              </a:pPr>
              <a:r>
                <a:rPr lang="en-US" sz="3344" dirty="0">
                  <a:solidFill>
                    <a:srgbClr val="151F47"/>
                  </a:solidFill>
                  <a:latin typeface="Mont Bold"/>
                </a:rPr>
                <a:t>Spiral Model</a:t>
              </a:r>
            </a:p>
            <a:p>
              <a:pPr marL="722153" lvl="1" indent="-361077">
                <a:lnSpc>
                  <a:spcPts val="6890"/>
                </a:lnSpc>
                <a:buFont typeface="Arial"/>
                <a:buChar char="•"/>
              </a:pPr>
              <a:r>
                <a:rPr lang="en-US" sz="3344" dirty="0">
                  <a:solidFill>
                    <a:srgbClr val="151F47"/>
                  </a:solidFill>
                  <a:latin typeface="Mont Bold"/>
                </a:rPr>
                <a:t>V - Model</a:t>
              </a:r>
            </a:p>
            <a:p>
              <a:pPr marL="722153" lvl="1" indent="-361077">
                <a:lnSpc>
                  <a:spcPts val="6890"/>
                </a:lnSpc>
                <a:buFont typeface="Arial"/>
                <a:buChar char="•"/>
              </a:pPr>
              <a:r>
                <a:rPr lang="en-US" sz="3344" dirty="0">
                  <a:solidFill>
                    <a:srgbClr val="151F47"/>
                  </a:solidFill>
                  <a:latin typeface="Mont Bold"/>
                </a:rPr>
                <a:t>Iterative and Incremental Models</a:t>
              </a:r>
            </a:p>
            <a:p>
              <a:pPr marL="722153" lvl="1" indent="-361077">
                <a:lnSpc>
                  <a:spcPts val="6890"/>
                </a:lnSpc>
                <a:buFont typeface="Arial"/>
                <a:buChar char="•"/>
              </a:pPr>
              <a:r>
                <a:rPr lang="en-US" sz="3344" dirty="0">
                  <a:solidFill>
                    <a:srgbClr val="151F47"/>
                  </a:solidFill>
                  <a:latin typeface="Mont Bold"/>
                </a:rPr>
                <a:t>RAD</a:t>
              </a:r>
            </a:p>
            <a:p>
              <a:pPr marL="722153" lvl="1" indent="-361077">
                <a:lnSpc>
                  <a:spcPts val="6890"/>
                </a:lnSpc>
                <a:buFont typeface="Arial"/>
                <a:buChar char="•"/>
              </a:pPr>
              <a:r>
                <a:rPr lang="en-US" sz="3344" dirty="0">
                  <a:solidFill>
                    <a:srgbClr val="151F47"/>
                  </a:solidFill>
                  <a:latin typeface="Mont Bold"/>
                </a:rPr>
                <a:t>Agile SDLC</a:t>
              </a:r>
            </a:p>
          </p:txBody>
        </p:sp>
      </p:grpSp>
      <p:sp>
        <p:nvSpPr>
          <p:cNvPr id="13" name="TextBox 12">
            <a:extLst>
              <a:ext uri="{FF2B5EF4-FFF2-40B4-BE49-F238E27FC236}">
                <a16:creationId xmlns:a16="http://schemas.microsoft.com/office/drawing/2014/main" id="{4797998A-82E9-1B78-E1E9-822AB6298254}"/>
              </a:ext>
            </a:extLst>
          </p:cNvPr>
          <p:cNvSpPr txBox="1"/>
          <p:nvPr/>
        </p:nvSpPr>
        <p:spPr>
          <a:xfrm>
            <a:off x="4855907" y="5110004"/>
            <a:ext cx="9711812" cy="369332"/>
          </a:xfrm>
          <a:prstGeom prst="rect">
            <a:avLst/>
          </a:prstGeom>
          <a:noFill/>
        </p:spPr>
        <p:txBody>
          <a:bodyPr wrap="square">
            <a:spAutoFit/>
          </a:bodyPr>
          <a:lstStyle/>
          <a:p>
            <a:endParaRPr lang="en-GB" dirty="0"/>
          </a:p>
        </p:txBody>
      </p:sp>
      <p:sp>
        <p:nvSpPr>
          <p:cNvPr id="15" name="TextBox 14">
            <a:extLst>
              <a:ext uri="{FF2B5EF4-FFF2-40B4-BE49-F238E27FC236}">
                <a16:creationId xmlns:a16="http://schemas.microsoft.com/office/drawing/2014/main" id="{996B77DC-6B19-FF2F-86FB-C57214E3AC33}"/>
              </a:ext>
            </a:extLst>
          </p:cNvPr>
          <p:cNvSpPr txBox="1"/>
          <p:nvPr/>
        </p:nvSpPr>
        <p:spPr>
          <a:xfrm>
            <a:off x="4855907" y="5110004"/>
            <a:ext cx="9711812" cy="369332"/>
          </a:xfrm>
          <a:prstGeom prst="rect">
            <a:avLst/>
          </a:prstGeom>
          <a:noFill/>
        </p:spPr>
        <p:txBody>
          <a:bodyPr wrap="square">
            <a:spAutoFit/>
          </a:bodyPr>
          <a:lstStyle/>
          <a:p>
            <a:endParaRPr lang="en-GB" dirty="0"/>
          </a:p>
        </p:txBody>
      </p:sp>
      <p:sp>
        <p:nvSpPr>
          <p:cNvPr id="17" name="TextBox 16">
            <a:extLst>
              <a:ext uri="{FF2B5EF4-FFF2-40B4-BE49-F238E27FC236}">
                <a16:creationId xmlns:a16="http://schemas.microsoft.com/office/drawing/2014/main" id="{6E1BC872-BAF2-FCD0-F998-EA25CF10774B}"/>
              </a:ext>
            </a:extLst>
          </p:cNvPr>
          <p:cNvSpPr txBox="1"/>
          <p:nvPr/>
        </p:nvSpPr>
        <p:spPr>
          <a:xfrm>
            <a:off x="4855907" y="5110004"/>
            <a:ext cx="9711812" cy="369332"/>
          </a:xfrm>
          <a:prstGeom prst="rect">
            <a:avLst/>
          </a:prstGeom>
          <a:noFill/>
        </p:spPr>
        <p:txBody>
          <a:bodyPr wrap="square">
            <a:spAutoFit/>
          </a:bodyPr>
          <a:lstStyle/>
          <a:p>
            <a:endParaRPr lang="en-GB" dirty="0"/>
          </a:p>
        </p:txBody>
      </p:sp>
      <p:pic>
        <p:nvPicPr>
          <p:cNvPr id="18" name="Picture 14">
            <a:extLst>
              <a:ext uri="{FF2B5EF4-FFF2-40B4-BE49-F238E27FC236}">
                <a16:creationId xmlns:a16="http://schemas.microsoft.com/office/drawing/2014/main" id="{60DF14A6-B4FB-4EF6-373A-C3A6DA6E65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64185" y="2897680"/>
            <a:ext cx="5007067" cy="513784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023725" y="3269861"/>
            <a:ext cx="5100650" cy="5285647"/>
          </a:xfrm>
          <a:prstGeom prst="rect">
            <a:avLst/>
          </a:prstGeom>
        </p:spPr>
      </p:pic>
      <p:grpSp>
        <p:nvGrpSpPr>
          <p:cNvPr id="10" name="Group 10"/>
          <p:cNvGrpSpPr/>
          <p:nvPr/>
        </p:nvGrpSpPr>
        <p:grpSpPr>
          <a:xfrm>
            <a:off x="726738" y="1134367"/>
            <a:ext cx="16834523" cy="2399441"/>
            <a:chOff x="0" y="0"/>
            <a:chExt cx="22446031" cy="3199255"/>
          </a:xfrm>
        </p:grpSpPr>
        <p:sp>
          <p:nvSpPr>
            <p:cNvPr id="11" name="TextBox 11"/>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dirty="0">
                  <a:solidFill>
                    <a:srgbClr val="010B33"/>
                  </a:solidFill>
                  <a:latin typeface="Mont Bold"/>
                </a:rPr>
                <a:t>Traditional SDLC : Monolith</a:t>
              </a:r>
            </a:p>
          </p:txBody>
        </p:sp>
        <p:sp>
          <p:nvSpPr>
            <p:cNvPr id="12" name="TextBox 12"/>
            <p:cNvSpPr txBox="1"/>
            <p:nvPr/>
          </p:nvSpPr>
          <p:spPr>
            <a:xfrm>
              <a:off x="0" y="2122390"/>
              <a:ext cx="22446031" cy="1076865"/>
            </a:xfrm>
            <a:prstGeom prst="rect">
              <a:avLst/>
            </a:prstGeom>
          </p:spPr>
          <p:txBody>
            <a:bodyPr lIns="0" tIns="0" rIns="0" bIns="0" rtlCol="0" anchor="t">
              <a:spAutoFit/>
            </a:bodyPr>
            <a:lstStyle/>
            <a:p>
              <a:pPr>
                <a:lnSpc>
                  <a:spcPts val="6977"/>
                </a:lnSpc>
              </a:pPr>
              <a:r>
                <a:rPr lang="en-US" sz="3387">
                  <a:solidFill>
                    <a:srgbClr val="151F47"/>
                  </a:solidFill>
                  <a:latin typeface="Mont Bold"/>
                </a:rPr>
                <a:t>     </a:t>
              </a:r>
            </a:p>
          </p:txBody>
        </p:sp>
      </p:grpSp>
      <p:sp>
        <p:nvSpPr>
          <p:cNvPr id="13" name="TextBox 13"/>
          <p:cNvSpPr txBox="1"/>
          <p:nvPr/>
        </p:nvSpPr>
        <p:spPr>
          <a:xfrm>
            <a:off x="726738" y="2626147"/>
            <a:ext cx="10726564" cy="6173025"/>
          </a:xfrm>
          <a:prstGeom prst="rect">
            <a:avLst/>
          </a:prstGeom>
        </p:spPr>
        <p:txBody>
          <a:bodyPr lIns="0" tIns="0" rIns="0" bIns="0" rtlCol="0" anchor="t">
            <a:spAutoFit/>
          </a:bodyPr>
          <a:lstStyle/>
          <a:p>
            <a:pPr>
              <a:lnSpc>
                <a:spcPts val="6977"/>
              </a:lnSpc>
            </a:pPr>
            <a:r>
              <a:rPr lang="en-US" sz="3387" dirty="0">
                <a:solidFill>
                  <a:srgbClr val="151F47"/>
                </a:solidFill>
                <a:latin typeface="Mont Bold"/>
              </a:rPr>
              <a:t>        Requirements Gathering</a:t>
            </a:r>
          </a:p>
          <a:p>
            <a:pPr>
              <a:lnSpc>
                <a:spcPts val="6977"/>
              </a:lnSpc>
            </a:pPr>
            <a:r>
              <a:rPr lang="en-US" sz="3387" dirty="0">
                <a:solidFill>
                  <a:srgbClr val="151F47"/>
                </a:solidFill>
                <a:latin typeface="Mont Bold"/>
              </a:rPr>
              <a:t>                 Analysis</a:t>
            </a:r>
          </a:p>
          <a:p>
            <a:pPr>
              <a:lnSpc>
                <a:spcPts val="6977"/>
              </a:lnSpc>
            </a:pPr>
            <a:r>
              <a:rPr lang="en-US" sz="3387" dirty="0">
                <a:solidFill>
                  <a:srgbClr val="151F47"/>
                </a:solidFill>
                <a:latin typeface="Mont Bold"/>
              </a:rPr>
              <a:t>                       Design</a:t>
            </a:r>
          </a:p>
          <a:p>
            <a:pPr>
              <a:lnSpc>
                <a:spcPts val="6977"/>
              </a:lnSpc>
            </a:pPr>
            <a:r>
              <a:rPr lang="en-US" sz="3387" dirty="0">
                <a:solidFill>
                  <a:srgbClr val="151F47"/>
                </a:solidFill>
                <a:latin typeface="Mont Bold"/>
              </a:rPr>
              <a:t>                            Coding</a:t>
            </a:r>
          </a:p>
          <a:p>
            <a:pPr>
              <a:lnSpc>
                <a:spcPts val="6977"/>
              </a:lnSpc>
            </a:pPr>
            <a:r>
              <a:rPr lang="en-US" sz="3387" dirty="0">
                <a:solidFill>
                  <a:srgbClr val="151F47"/>
                </a:solidFill>
                <a:latin typeface="Mont Bold"/>
              </a:rPr>
              <a:t>                                 Testing</a:t>
            </a:r>
          </a:p>
          <a:p>
            <a:pPr>
              <a:lnSpc>
                <a:spcPts val="6977"/>
              </a:lnSpc>
            </a:pPr>
            <a:r>
              <a:rPr lang="en-US" sz="3387" dirty="0">
                <a:solidFill>
                  <a:srgbClr val="151F47"/>
                </a:solidFill>
                <a:latin typeface="Mont Bold"/>
              </a:rPr>
              <a:t>                                      Implementation</a:t>
            </a:r>
          </a:p>
          <a:p>
            <a:pPr>
              <a:lnSpc>
                <a:spcPts val="6977"/>
              </a:lnSpc>
            </a:pPr>
            <a:r>
              <a:rPr lang="en-US" sz="3387" dirty="0">
                <a:solidFill>
                  <a:srgbClr val="151F47"/>
                </a:solidFill>
                <a:latin typeface="Mont Bold"/>
              </a:rPr>
              <a:t>                                             Maintenance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726738" y="1134367"/>
            <a:ext cx="16834523" cy="5951006"/>
            <a:chOff x="0" y="0"/>
            <a:chExt cx="22446031" cy="7934674"/>
          </a:xfrm>
        </p:grpSpPr>
        <p:sp>
          <p:nvSpPr>
            <p:cNvPr id="10" name="TextBox 10"/>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a:solidFill>
                    <a:srgbClr val="151F47"/>
                  </a:solidFill>
                  <a:latin typeface="Mont Bold"/>
                </a:rPr>
                <a:t>Traditional SDLC - Challenges</a:t>
              </a:r>
            </a:p>
          </p:txBody>
        </p:sp>
        <p:sp>
          <p:nvSpPr>
            <p:cNvPr id="11" name="TextBox 11"/>
            <p:cNvSpPr txBox="1"/>
            <p:nvPr/>
          </p:nvSpPr>
          <p:spPr>
            <a:xfrm>
              <a:off x="0" y="2122390"/>
              <a:ext cx="22446031" cy="5812284"/>
            </a:xfrm>
            <a:prstGeom prst="rect">
              <a:avLst/>
            </a:prstGeom>
          </p:spPr>
          <p:txBody>
            <a:bodyPr lIns="0" tIns="0" rIns="0" bIns="0" rtlCol="0" anchor="t">
              <a:spAutoFit/>
            </a:bodyPr>
            <a:lstStyle/>
            <a:p>
              <a:pPr marL="731295" lvl="1" indent="-365648">
                <a:lnSpc>
                  <a:spcPts val="6977"/>
                </a:lnSpc>
                <a:buFont typeface="Arial"/>
                <a:buChar char="•"/>
              </a:pPr>
              <a:r>
                <a:rPr lang="en-US" sz="3387" dirty="0">
                  <a:solidFill>
                    <a:srgbClr val="151F47"/>
                  </a:solidFill>
                  <a:latin typeface="Mont Bold"/>
                </a:rPr>
                <a:t>Requirements change</a:t>
              </a:r>
            </a:p>
            <a:p>
              <a:pPr marL="731295" lvl="1" indent="-365648">
                <a:lnSpc>
                  <a:spcPts val="6977"/>
                </a:lnSpc>
                <a:buFont typeface="Arial"/>
                <a:buChar char="•"/>
              </a:pPr>
              <a:r>
                <a:rPr lang="en-US" sz="3387" dirty="0">
                  <a:solidFill>
                    <a:srgbClr val="151F47"/>
                  </a:solidFill>
                  <a:latin typeface="Mont Bold"/>
                </a:rPr>
                <a:t>Lack of involvement of customer/business</a:t>
              </a:r>
            </a:p>
            <a:p>
              <a:pPr marL="731295" lvl="1" indent="-365648">
                <a:lnSpc>
                  <a:spcPts val="6977"/>
                </a:lnSpc>
                <a:buFont typeface="Arial"/>
                <a:buChar char="•"/>
              </a:pPr>
              <a:r>
                <a:rPr lang="en-US" sz="3387" dirty="0">
                  <a:solidFill>
                    <a:srgbClr val="151F47"/>
                  </a:solidFill>
                  <a:latin typeface="Mont Bold"/>
                </a:rPr>
                <a:t>Accuracy of estimations</a:t>
              </a:r>
            </a:p>
            <a:p>
              <a:pPr marL="731295" lvl="1" indent="-365648">
                <a:lnSpc>
                  <a:spcPts val="6977"/>
                </a:lnSpc>
                <a:buFont typeface="Arial"/>
                <a:buChar char="•"/>
              </a:pPr>
              <a:r>
                <a:rPr lang="en-US" sz="3387" dirty="0">
                  <a:solidFill>
                    <a:srgbClr val="151F47"/>
                  </a:solidFill>
                  <a:latin typeface="Mont Bold"/>
                </a:rPr>
                <a:t>Schedule and cost overruns</a:t>
              </a:r>
            </a:p>
            <a:p>
              <a:pPr marL="731295" lvl="1" indent="-365648">
                <a:lnSpc>
                  <a:spcPts val="6977"/>
                </a:lnSpc>
                <a:buFont typeface="Arial"/>
                <a:buChar char="•"/>
              </a:pPr>
              <a:r>
                <a:rPr lang="en-US" sz="3387" dirty="0">
                  <a:solidFill>
                    <a:srgbClr val="151F47"/>
                  </a:solidFill>
                  <a:latin typeface="Mont Bold"/>
                </a:rPr>
                <a:t>Not much time left for testing or fix the defects etc.,</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86400" y="7429500"/>
            <a:ext cx="7315200" cy="2209960"/>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216235" y="2970573"/>
            <a:ext cx="4082224" cy="4114800"/>
          </a:xfrm>
          <a:prstGeom prst="rect">
            <a:avLst/>
          </a:prstGeom>
        </p:spPr>
      </p:pic>
      <p:sp>
        <p:nvSpPr>
          <p:cNvPr id="14" name="TextBox 14"/>
          <p:cNvSpPr txBox="1"/>
          <p:nvPr/>
        </p:nvSpPr>
        <p:spPr>
          <a:xfrm>
            <a:off x="4843430" y="9364462"/>
            <a:ext cx="1993999" cy="474576"/>
          </a:xfrm>
          <a:prstGeom prst="rect">
            <a:avLst/>
          </a:prstGeom>
        </p:spPr>
        <p:txBody>
          <a:bodyPr lIns="0" tIns="0" rIns="0" bIns="0" rtlCol="0" anchor="t">
            <a:spAutoFit/>
          </a:bodyPr>
          <a:lstStyle/>
          <a:p>
            <a:pPr algn="ctr">
              <a:lnSpc>
                <a:spcPts val="3242"/>
              </a:lnSpc>
            </a:pPr>
            <a:r>
              <a:rPr lang="en-US" sz="2315">
                <a:solidFill>
                  <a:srgbClr val="151F47"/>
                </a:solidFill>
                <a:latin typeface="Mont Bold"/>
              </a:rPr>
              <a:t>development</a:t>
            </a:r>
          </a:p>
        </p:txBody>
      </p:sp>
      <p:sp>
        <p:nvSpPr>
          <p:cNvPr id="15" name="TextBox 15"/>
          <p:cNvSpPr txBox="1"/>
          <p:nvPr/>
        </p:nvSpPr>
        <p:spPr>
          <a:xfrm>
            <a:off x="12244090" y="9364462"/>
            <a:ext cx="1115020" cy="474576"/>
          </a:xfrm>
          <a:prstGeom prst="rect">
            <a:avLst/>
          </a:prstGeom>
        </p:spPr>
        <p:txBody>
          <a:bodyPr lIns="0" tIns="0" rIns="0" bIns="0" rtlCol="0" anchor="t">
            <a:spAutoFit/>
          </a:bodyPr>
          <a:lstStyle/>
          <a:p>
            <a:pPr algn="ctr">
              <a:lnSpc>
                <a:spcPts val="3242"/>
              </a:lnSpc>
            </a:pPr>
            <a:r>
              <a:rPr lang="en-US" sz="2315">
                <a:solidFill>
                  <a:srgbClr val="151F47"/>
                </a:solidFill>
                <a:latin typeface="Mont Bold"/>
              </a:rPr>
              <a:t>release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C"/>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srcRect/>
          <a:stretch>
            <a:fillRect/>
          </a:stretch>
        </p:blipFill>
        <p:spPr>
          <a:xfrm>
            <a:off x="12914934" y="5570846"/>
            <a:ext cx="4812334" cy="3206217"/>
          </a:xfrm>
          <a:prstGeom prst="rect">
            <a:avLst/>
          </a:prstGeom>
        </p:spPr>
      </p:pic>
      <p:grpSp>
        <p:nvGrpSpPr>
          <p:cNvPr id="10" name="Group 10"/>
          <p:cNvGrpSpPr/>
          <p:nvPr/>
        </p:nvGrpSpPr>
        <p:grpSpPr>
          <a:xfrm>
            <a:off x="1028700" y="1028700"/>
            <a:ext cx="16834523" cy="6222881"/>
            <a:chOff x="0" y="0"/>
            <a:chExt cx="22446031" cy="8297175"/>
          </a:xfrm>
        </p:grpSpPr>
        <p:sp>
          <p:nvSpPr>
            <p:cNvPr id="11" name="TextBox 11"/>
            <p:cNvSpPr txBox="1"/>
            <p:nvPr/>
          </p:nvSpPr>
          <p:spPr>
            <a:xfrm>
              <a:off x="0" y="-285750"/>
              <a:ext cx="22446031" cy="1860550"/>
            </a:xfrm>
            <a:prstGeom prst="rect">
              <a:avLst/>
            </a:prstGeom>
          </p:spPr>
          <p:txBody>
            <a:bodyPr lIns="0" tIns="0" rIns="0" bIns="0" rtlCol="0" anchor="t">
              <a:spAutoFit/>
            </a:bodyPr>
            <a:lstStyle/>
            <a:p>
              <a:pPr>
                <a:lnSpc>
                  <a:spcPts val="9323"/>
                </a:lnSpc>
              </a:pPr>
              <a:r>
                <a:rPr lang="en-US" sz="7769" dirty="0">
                  <a:solidFill>
                    <a:srgbClr val="000000"/>
                  </a:solidFill>
                  <a:latin typeface="Mont Bold"/>
                </a:rPr>
                <a:t>Agile SDLC : Microservices</a:t>
              </a:r>
            </a:p>
          </p:txBody>
        </p:sp>
        <p:sp>
          <p:nvSpPr>
            <p:cNvPr id="12" name="TextBox 12"/>
            <p:cNvSpPr txBox="1"/>
            <p:nvPr/>
          </p:nvSpPr>
          <p:spPr>
            <a:xfrm>
              <a:off x="0" y="2066204"/>
              <a:ext cx="22446031" cy="6230971"/>
            </a:xfrm>
            <a:prstGeom prst="rect">
              <a:avLst/>
            </a:prstGeom>
          </p:spPr>
          <p:txBody>
            <a:bodyPr lIns="0" tIns="0" rIns="0" bIns="0" rtlCol="0" anchor="t">
              <a:spAutoFit/>
            </a:bodyPr>
            <a:lstStyle/>
            <a:p>
              <a:pPr marL="731295" lvl="1" indent="-365648">
                <a:lnSpc>
                  <a:spcPts val="7655"/>
                </a:lnSpc>
                <a:buFont typeface="Arial"/>
                <a:buChar char="•"/>
              </a:pPr>
              <a:r>
                <a:rPr lang="en-US" sz="3387" dirty="0">
                  <a:solidFill>
                    <a:srgbClr val="151F47"/>
                  </a:solidFill>
                  <a:latin typeface="Arimo"/>
                </a:rPr>
                <a:t>In simple terms : Agile : Incremental process of software development</a:t>
              </a:r>
            </a:p>
            <a:p>
              <a:pPr marL="731295" lvl="1" indent="-365648">
                <a:lnSpc>
                  <a:spcPts val="7655"/>
                </a:lnSpc>
                <a:buFont typeface="Arial"/>
                <a:buChar char="•"/>
              </a:pPr>
              <a:r>
                <a:rPr lang="en-US" sz="3387" dirty="0">
                  <a:solidFill>
                    <a:srgbClr val="151F47"/>
                  </a:solidFill>
                  <a:latin typeface="Arimo"/>
                </a:rPr>
                <a:t>Agile understands all the requirements can’t be collected in the beginning of project</a:t>
              </a:r>
            </a:p>
            <a:p>
              <a:pPr marL="731295" lvl="1" indent="-365648">
                <a:lnSpc>
                  <a:spcPts val="7655"/>
                </a:lnSpc>
                <a:buFont typeface="Arial"/>
                <a:buChar char="•"/>
              </a:pPr>
              <a:r>
                <a:rPr lang="en-US" sz="3387" dirty="0">
                  <a:solidFill>
                    <a:srgbClr val="151F47"/>
                  </a:solidFill>
                  <a:latin typeface="Arimo"/>
                </a:rPr>
                <a:t>Requirements can be changed or collected through the development cycle</a:t>
              </a:r>
            </a:p>
            <a:p>
              <a:pPr marL="731295" lvl="1" indent="-365648">
                <a:lnSpc>
                  <a:spcPts val="7655"/>
                </a:lnSpc>
                <a:buFont typeface="Arial"/>
                <a:buChar char="•"/>
              </a:pPr>
              <a:r>
                <a:rPr lang="en-US" sz="3387" dirty="0">
                  <a:solidFill>
                    <a:srgbClr val="151F47"/>
                  </a:solidFill>
                  <a:latin typeface="Arimo"/>
                </a:rPr>
                <a:t>Tests early and often, higher quality</a:t>
              </a:r>
            </a:p>
            <a:p>
              <a:pPr marL="731295" lvl="1" indent="-365648">
                <a:lnSpc>
                  <a:spcPts val="7655"/>
                </a:lnSpc>
                <a:buFont typeface="Arial"/>
                <a:buChar char="•"/>
              </a:pPr>
              <a:r>
                <a:rPr lang="en-US" sz="3387" dirty="0">
                  <a:solidFill>
                    <a:srgbClr val="151F47"/>
                  </a:solidFill>
                  <a:latin typeface="Arimo"/>
                </a:rPr>
                <a:t>Reduced risk and earlier software release</a:t>
              </a:r>
            </a:p>
          </p:txBody>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08202" y="5570846"/>
            <a:ext cx="3306732" cy="3252622"/>
          </a:xfrm>
          <a:prstGeom prst="rect">
            <a:avLst/>
          </a:prstGeom>
        </p:spPr>
      </p:pic>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702143" y="549684"/>
            <a:ext cx="2557158" cy="26882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91B"/>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62903" y="6455145"/>
            <a:ext cx="1042348" cy="1290833"/>
          </a:xfrm>
          <a:prstGeom prst="rect">
            <a:avLst/>
          </a:prstGeom>
        </p:spPr>
      </p:pic>
      <p:sp>
        <p:nvSpPr>
          <p:cNvPr id="10" name="TextBox 10"/>
          <p:cNvSpPr txBox="1"/>
          <p:nvPr/>
        </p:nvSpPr>
        <p:spPr>
          <a:xfrm>
            <a:off x="1818146" y="8855230"/>
            <a:ext cx="1704260" cy="560923"/>
          </a:xfrm>
          <a:prstGeom prst="rect">
            <a:avLst/>
          </a:prstGeom>
        </p:spPr>
        <p:txBody>
          <a:bodyPr wrap="square" lIns="0" tIns="0" rIns="0" bIns="0" rtlCol="0" anchor="t">
            <a:spAutoFit/>
          </a:bodyPr>
          <a:lstStyle/>
          <a:p>
            <a:pPr algn="ctr">
              <a:lnSpc>
                <a:spcPts val="4892"/>
              </a:lnSpc>
            </a:pPr>
            <a:r>
              <a:rPr lang="en-US" sz="3494" dirty="0">
                <a:solidFill>
                  <a:srgbClr val="FFFFFF"/>
                </a:solidFill>
                <a:latin typeface="Barlow Medium"/>
              </a:rPr>
              <a:t>Sprints</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88273" y="5834195"/>
            <a:ext cx="1002833" cy="1241899"/>
          </a:xfrm>
          <a:prstGeom prst="rect">
            <a:avLst/>
          </a:prstGeom>
        </p:spPr>
      </p:pic>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37342" y="5493500"/>
            <a:ext cx="1002833" cy="1241899"/>
          </a:xfrm>
          <a:prstGeom prst="rect">
            <a:avLst/>
          </a:prstGeom>
        </p:spPr>
      </p:pic>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9665" y="6563129"/>
            <a:ext cx="1002833" cy="1241899"/>
          </a:xfrm>
          <a:prstGeom prst="rect">
            <a:avLst/>
          </a:prstGeom>
        </p:spPr>
      </p:pic>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8249" y="7450457"/>
            <a:ext cx="1002833" cy="1241899"/>
          </a:xfrm>
          <a:prstGeom prst="rect">
            <a:avLst/>
          </a:prstGeom>
        </p:spPr>
      </p:pic>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70276" y="7450457"/>
            <a:ext cx="1002833" cy="1241899"/>
          </a:xfrm>
          <a:prstGeom prst="rect">
            <a:avLst/>
          </a:prstGeom>
        </p:spPr>
      </p:pic>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71692" y="6479612"/>
            <a:ext cx="1002833" cy="1241899"/>
          </a:xfrm>
          <a:prstGeom prst="rect">
            <a:avLst/>
          </a:prstGeom>
        </p:spPr>
      </p:pic>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6832" y="6563129"/>
            <a:ext cx="1002833" cy="1241899"/>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81708" y="4577556"/>
            <a:ext cx="5309419" cy="4114800"/>
          </a:xfrm>
          <a:prstGeom prst="rect">
            <a:avLst/>
          </a:prstGeom>
        </p:spPr>
      </p:pic>
      <p:grpSp>
        <p:nvGrpSpPr>
          <p:cNvPr id="19" name="Group 19"/>
          <p:cNvGrpSpPr/>
          <p:nvPr/>
        </p:nvGrpSpPr>
        <p:grpSpPr>
          <a:xfrm>
            <a:off x="1028700" y="1087819"/>
            <a:ext cx="16834523" cy="3642778"/>
            <a:chOff x="0" y="0"/>
            <a:chExt cx="22446031" cy="4857037"/>
          </a:xfrm>
        </p:grpSpPr>
        <p:sp>
          <p:nvSpPr>
            <p:cNvPr id="20" name="TextBox 20"/>
            <p:cNvSpPr txBox="1"/>
            <p:nvPr/>
          </p:nvSpPr>
          <p:spPr>
            <a:xfrm>
              <a:off x="0" y="-285750"/>
              <a:ext cx="22446031" cy="1920422"/>
            </a:xfrm>
            <a:prstGeom prst="rect">
              <a:avLst/>
            </a:prstGeom>
          </p:spPr>
          <p:txBody>
            <a:bodyPr lIns="0" tIns="0" rIns="0" bIns="0" rtlCol="0" anchor="t">
              <a:spAutoFit/>
            </a:bodyPr>
            <a:lstStyle/>
            <a:p>
              <a:pPr>
                <a:lnSpc>
                  <a:spcPts val="9683"/>
                </a:lnSpc>
              </a:pPr>
              <a:r>
                <a:rPr lang="en-US" sz="8069" dirty="0">
                  <a:solidFill>
                    <a:srgbClr val="FFFFFF"/>
                  </a:solidFill>
                  <a:latin typeface="Mont Bold"/>
                </a:rPr>
                <a:t>Agile SDLC - Motive</a:t>
              </a:r>
            </a:p>
          </p:txBody>
        </p:sp>
        <p:sp>
          <p:nvSpPr>
            <p:cNvPr id="21" name="TextBox 21"/>
            <p:cNvSpPr txBox="1"/>
            <p:nvPr/>
          </p:nvSpPr>
          <p:spPr>
            <a:xfrm>
              <a:off x="0" y="2383251"/>
              <a:ext cx="22446031" cy="2473786"/>
            </a:xfrm>
            <a:prstGeom prst="rect">
              <a:avLst/>
            </a:prstGeom>
          </p:spPr>
          <p:txBody>
            <a:bodyPr lIns="0" tIns="0" rIns="0" bIns="0" rtlCol="0" anchor="t">
              <a:spAutoFit/>
            </a:bodyPr>
            <a:lstStyle/>
            <a:p>
              <a:pPr>
                <a:lnSpc>
                  <a:spcPts val="5029"/>
                </a:lnSpc>
              </a:pPr>
              <a:r>
                <a:rPr lang="en-US" sz="3287" dirty="0">
                  <a:solidFill>
                    <a:srgbClr val="FFFFFF"/>
                  </a:solidFill>
                  <a:latin typeface="Canva Sans"/>
                </a:rPr>
                <a:t>Motive:</a:t>
              </a:r>
            </a:p>
            <a:p>
              <a:pPr>
                <a:lnSpc>
                  <a:spcPts val="5029"/>
                </a:lnSpc>
              </a:pPr>
              <a:r>
                <a:rPr lang="en-US" sz="3287" dirty="0">
                  <a:solidFill>
                    <a:srgbClr val="FFFFFF"/>
                  </a:solidFill>
                  <a:latin typeface="Canva Sans"/>
                </a:rPr>
                <a:t>Make sure Software Releases happen in time ensuring Quality.</a:t>
              </a:r>
            </a:p>
            <a:p>
              <a:pPr>
                <a:lnSpc>
                  <a:spcPts val="5029"/>
                </a:lnSpc>
              </a:pPr>
              <a:endParaRPr lang="en-US" sz="3287" dirty="0">
                <a:solidFill>
                  <a:srgbClr val="FFFFFF"/>
                </a:solidFill>
                <a:latin typeface="Canva Sans"/>
              </a:endParaRPr>
            </a:p>
          </p:txBody>
        </p:sp>
      </p:grpSp>
      <p:sp>
        <p:nvSpPr>
          <p:cNvPr id="22" name="TextBox 22"/>
          <p:cNvSpPr txBox="1"/>
          <p:nvPr/>
        </p:nvSpPr>
        <p:spPr>
          <a:xfrm>
            <a:off x="15162903" y="8016182"/>
            <a:ext cx="1206401" cy="473375"/>
          </a:xfrm>
          <a:prstGeom prst="rect">
            <a:avLst/>
          </a:prstGeom>
        </p:spPr>
        <p:txBody>
          <a:bodyPr lIns="0" tIns="0" rIns="0" bIns="0" rtlCol="0" anchor="t">
            <a:spAutoFit/>
          </a:bodyPr>
          <a:lstStyle/>
          <a:p>
            <a:pPr algn="ctr">
              <a:lnSpc>
                <a:spcPts val="3833"/>
              </a:lnSpc>
            </a:pPr>
            <a:r>
              <a:rPr lang="en-US" sz="2738">
                <a:solidFill>
                  <a:srgbClr val="FFFFFF"/>
                </a:solidFill>
                <a:latin typeface="Barlow Medium"/>
              </a:rPr>
              <a:t>Release</a:t>
            </a:r>
          </a:p>
        </p:txBody>
      </p:sp>
      <p:sp>
        <p:nvSpPr>
          <p:cNvPr id="23" name="TextBox 23"/>
          <p:cNvSpPr txBox="1"/>
          <p:nvPr/>
        </p:nvSpPr>
        <p:spPr>
          <a:xfrm>
            <a:off x="6809713" y="8606631"/>
            <a:ext cx="5853410" cy="738493"/>
          </a:xfrm>
          <a:prstGeom prst="rect">
            <a:avLst/>
          </a:prstGeom>
        </p:spPr>
        <p:txBody>
          <a:bodyPr lIns="0" tIns="0" rIns="0" bIns="0" rtlCol="0" anchor="t">
            <a:spAutoFit/>
          </a:bodyPr>
          <a:lstStyle/>
          <a:p>
            <a:pPr algn="ctr">
              <a:lnSpc>
                <a:spcPts val="6020"/>
              </a:lnSpc>
            </a:pPr>
            <a:r>
              <a:rPr lang="en-US" sz="4300">
                <a:solidFill>
                  <a:srgbClr val="FFFFFF"/>
                </a:solidFill>
                <a:latin typeface="DM Sans"/>
              </a:rPr>
              <a:t>plan-code-test-review</a:t>
            </a:r>
          </a:p>
        </p:txBody>
      </p:sp>
      <p:pic>
        <p:nvPicPr>
          <p:cNvPr id="25" name="Graphic 24" descr="Bullseye with solid fill">
            <a:extLst>
              <a:ext uri="{FF2B5EF4-FFF2-40B4-BE49-F238E27FC236}">
                <a16:creationId xmlns:a16="http://schemas.microsoft.com/office/drawing/2014/main" id="{2A1A4926-1B43-CC41-F6F1-E76F55052A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36964" y="1834565"/>
            <a:ext cx="2683065" cy="2683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458BF9F-E04E-6FE8-2155-5AFBA91426E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1" y="8439654"/>
            <a:ext cx="930281" cy="818646"/>
          </a:xfrm>
          <a:prstGeom prst="rect">
            <a:avLst/>
          </a:prstGeom>
        </p:spPr>
      </p:pic>
      <p:pic>
        <p:nvPicPr>
          <p:cNvPr id="3" name="Picture 3">
            <a:extLst>
              <a:ext uri="{FF2B5EF4-FFF2-40B4-BE49-F238E27FC236}">
                <a16:creationId xmlns:a16="http://schemas.microsoft.com/office/drawing/2014/main" id="{E8D16BDB-AB23-53A5-85E2-DBB1C17D47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8439654"/>
            <a:ext cx="930281" cy="818646"/>
          </a:xfrm>
          <a:prstGeom prst="rect">
            <a:avLst/>
          </a:prstGeom>
        </p:spPr>
      </p:pic>
      <p:pic>
        <p:nvPicPr>
          <p:cNvPr id="4" name="Picture 4">
            <a:extLst>
              <a:ext uri="{FF2B5EF4-FFF2-40B4-BE49-F238E27FC236}">
                <a16:creationId xmlns:a16="http://schemas.microsoft.com/office/drawing/2014/main" id="{484086E9-9347-DD3C-0E2A-BB47A4E4FB5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7373975"/>
            <a:ext cx="977067" cy="859818"/>
          </a:xfrm>
          <a:prstGeom prst="rect">
            <a:avLst/>
          </a:prstGeom>
        </p:spPr>
      </p:pic>
      <p:pic>
        <p:nvPicPr>
          <p:cNvPr id="5" name="Picture 5">
            <a:extLst>
              <a:ext uri="{FF2B5EF4-FFF2-40B4-BE49-F238E27FC236}">
                <a16:creationId xmlns:a16="http://schemas.microsoft.com/office/drawing/2014/main" id="{E4E07A9C-97F5-D6CE-039E-E4912E9772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49970" y="320041"/>
            <a:ext cx="2988060" cy="2498765"/>
          </a:xfrm>
          <a:prstGeom prst="rect">
            <a:avLst/>
          </a:prstGeom>
        </p:spPr>
      </p:pic>
      <p:pic>
        <p:nvPicPr>
          <p:cNvPr id="6" name="Picture 6">
            <a:extLst>
              <a:ext uri="{FF2B5EF4-FFF2-40B4-BE49-F238E27FC236}">
                <a16:creationId xmlns:a16="http://schemas.microsoft.com/office/drawing/2014/main" id="{3325BA6E-1B5B-78E9-69B2-27D27DE4DD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9260" y="8439654"/>
            <a:ext cx="930281" cy="818646"/>
          </a:xfrm>
          <a:prstGeom prst="rect">
            <a:avLst/>
          </a:prstGeom>
        </p:spPr>
      </p:pic>
      <p:pic>
        <p:nvPicPr>
          <p:cNvPr id="7" name="Picture 7">
            <a:extLst>
              <a:ext uri="{FF2B5EF4-FFF2-40B4-BE49-F238E27FC236}">
                <a16:creationId xmlns:a16="http://schemas.microsoft.com/office/drawing/2014/main" id="{912E8607-A930-D177-E394-EDCAF96D48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09185" y="3929452"/>
            <a:ext cx="2255421" cy="1725398"/>
          </a:xfrm>
          <a:prstGeom prst="rect">
            <a:avLst/>
          </a:prstGeom>
        </p:spPr>
      </p:pic>
      <p:pic>
        <p:nvPicPr>
          <p:cNvPr id="8" name="Picture 8">
            <a:extLst>
              <a:ext uri="{FF2B5EF4-FFF2-40B4-BE49-F238E27FC236}">
                <a16:creationId xmlns:a16="http://schemas.microsoft.com/office/drawing/2014/main" id="{16E3984D-2A3A-D01A-CCD5-21563B87B6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90600">
            <a:off x="2036898" y="1765757"/>
            <a:ext cx="6189578" cy="4781450"/>
          </a:xfrm>
          <a:prstGeom prst="rect">
            <a:avLst/>
          </a:prstGeom>
        </p:spPr>
      </p:pic>
      <p:pic>
        <p:nvPicPr>
          <p:cNvPr id="9" name="Picture 9">
            <a:extLst>
              <a:ext uri="{FF2B5EF4-FFF2-40B4-BE49-F238E27FC236}">
                <a16:creationId xmlns:a16="http://schemas.microsoft.com/office/drawing/2014/main" id="{3932465E-FEDD-4203-C2E1-E84D5B4703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09350" y="6850524"/>
            <a:ext cx="3349949" cy="2407776"/>
          </a:xfrm>
          <a:prstGeom prst="rect">
            <a:avLst/>
          </a:prstGeom>
        </p:spPr>
      </p:pic>
      <p:pic>
        <p:nvPicPr>
          <p:cNvPr id="10" name="Picture 10">
            <a:extLst>
              <a:ext uri="{FF2B5EF4-FFF2-40B4-BE49-F238E27FC236}">
                <a16:creationId xmlns:a16="http://schemas.microsoft.com/office/drawing/2014/main" id="{0355147F-347B-582F-DE94-9E12A67E494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91234" y="3851016"/>
            <a:ext cx="1882266" cy="1882266"/>
          </a:xfrm>
          <a:prstGeom prst="rect">
            <a:avLst/>
          </a:prstGeom>
        </p:spPr>
      </p:pic>
      <p:pic>
        <p:nvPicPr>
          <p:cNvPr id="11" name="Picture 13">
            <a:extLst>
              <a:ext uri="{FF2B5EF4-FFF2-40B4-BE49-F238E27FC236}">
                <a16:creationId xmlns:a16="http://schemas.microsoft.com/office/drawing/2014/main" id="{145F9D82-0A01-12A5-93EE-B94AC3F4B94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64606" y="7314983"/>
            <a:ext cx="2935521" cy="2249343"/>
          </a:xfrm>
          <a:prstGeom prst="rect">
            <a:avLst/>
          </a:prstGeom>
        </p:spPr>
      </p:pic>
      <p:sp>
        <p:nvSpPr>
          <p:cNvPr id="12" name="AutoShape 14">
            <a:extLst>
              <a:ext uri="{FF2B5EF4-FFF2-40B4-BE49-F238E27FC236}">
                <a16:creationId xmlns:a16="http://schemas.microsoft.com/office/drawing/2014/main" id="{F1DFD614-37F8-3CAD-EA8A-6877C1891480}"/>
              </a:ext>
            </a:extLst>
          </p:cNvPr>
          <p:cNvSpPr/>
          <p:nvPr/>
        </p:nvSpPr>
        <p:spPr>
          <a:xfrm rot="2700000">
            <a:off x="12159551" y="6428483"/>
            <a:ext cx="2324405" cy="0"/>
          </a:xfrm>
          <a:prstGeom prst="line">
            <a:avLst/>
          </a:prstGeom>
          <a:ln w="47625" cap="flat">
            <a:solidFill>
              <a:srgbClr val="000000"/>
            </a:solidFill>
            <a:prstDash val="solid"/>
            <a:headEnd type="none" w="sm" len="sm"/>
            <a:tailEnd type="triangle" w="lg" len="med"/>
          </a:ln>
        </p:spPr>
      </p:sp>
      <p:sp>
        <p:nvSpPr>
          <p:cNvPr id="13" name="AutoShape 15">
            <a:extLst>
              <a:ext uri="{FF2B5EF4-FFF2-40B4-BE49-F238E27FC236}">
                <a16:creationId xmlns:a16="http://schemas.microsoft.com/office/drawing/2014/main" id="{10DB49A6-5809-646F-65FD-78D441EA316E}"/>
              </a:ext>
            </a:extLst>
          </p:cNvPr>
          <p:cNvSpPr/>
          <p:nvPr/>
        </p:nvSpPr>
        <p:spPr>
          <a:xfrm rot="8269850">
            <a:off x="7028303" y="3265088"/>
            <a:ext cx="1792386" cy="0"/>
          </a:xfrm>
          <a:prstGeom prst="line">
            <a:avLst/>
          </a:prstGeom>
          <a:ln w="47625" cap="flat">
            <a:solidFill>
              <a:srgbClr val="000000"/>
            </a:solidFill>
            <a:prstDash val="solid"/>
            <a:headEnd type="none" w="sm" len="sm"/>
            <a:tailEnd type="triangle" w="lg" len="med"/>
          </a:ln>
        </p:spPr>
      </p:sp>
      <p:sp>
        <p:nvSpPr>
          <p:cNvPr id="14" name="AutoShape 16">
            <a:extLst>
              <a:ext uri="{FF2B5EF4-FFF2-40B4-BE49-F238E27FC236}">
                <a16:creationId xmlns:a16="http://schemas.microsoft.com/office/drawing/2014/main" id="{D4189312-4712-2A72-E077-F126FF8F04B7}"/>
              </a:ext>
            </a:extLst>
          </p:cNvPr>
          <p:cNvSpPr/>
          <p:nvPr/>
        </p:nvSpPr>
        <p:spPr>
          <a:xfrm rot="-10800000">
            <a:off x="3890364" y="8723135"/>
            <a:ext cx="4331367" cy="0"/>
          </a:xfrm>
          <a:prstGeom prst="line">
            <a:avLst/>
          </a:prstGeom>
          <a:ln w="47625" cap="flat">
            <a:solidFill>
              <a:srgbClr val="000000"/>
            </a:solidFill>
            <a:prstDash val="solid"/>
            <a:headEnd type="none" w="sm" len="sm"/>
            <a:tailEnd type="triangle" w="lg" len="med"/>
          </a:ln>
        </p:spPr>
      </p:sp>
      <p:sp>
        <p:nvSpPr>
          <p:cNvPr id="15" name="AutoShape 17">
            <a:extLst>
              <a:ext uri="{FF2B5EF4-FFF2-40B4-BE49-F238E27FC236}">
                <a16:creationId xmlns:a16="http://schemas.microsoft.com/office/drawing/2014/main" id="{9D865A4E-F9AF-C260-8846-E901B3D25916}"/>
              </a:ext>
            </a:extLst>
          </p:cNvPr>
          <p:cNvSpPr/>
          <p:nvPr/>
        </p:nvSpPr>
        <p:spPr>
          <a:xfrm rot="7884039">
            <a:off x="9449070" y="6430344"/>
            <a:ext cx="2263473" cy="0"/>
          </a:xfrm>
          <a:prstGeom prst="line">
            <a:avLst/>
          </a:prstGeom>
          <a:ln w="47625" cap="flat">
            <a:solidFill>
              <a:srgbClr val="000000"/>
            </a:solidFill>
            <a:prstDash val="solid"/>
            <a:headEnd type="none" w="sm" len="sm"/>
            <a:tailEnd type="triangle" w="lg" len="med"/>
          </a:ln>
        </p:spPr>
      </p:sp>
      <p:sp>
        <p:nvSpPr>
          <p:cNvPr id="16" name="TextBox 21">
            <a:extLst>
              <a:ext uri="{FF2B5EF4-FFF2-40B4-BE49-F238E27FC236}">
                <a16:creationId xmlns:a16="http://schemas.microsoft.com/office/drawing/2014/main" id="{72101F1A-7BD6-F443-400E-8B406D705F58}"/>
              </a:ext>
            </a:extLst>
          </p:cNvPr>
          <p:cNvSpPr txBox="1"/>
          <p:nvPr/>
        </p:nvSpPr>
        <p:spPr>
          <a:xfrm>
            <a:off x="-1749972" y="2597534"/>
            <a:ext cx="7430532" cy="466474"/>
          </a:xfrm>
          <a:prstGeom prst="rect">
            <a:avLst/>
          </a:prstGeom>
        </p:spPr>
        <p:txBody>
          <a:bodyPr lIns="0" tIns="0" rIns="0" bIns="0" rtlCol="0" anchor="t">
            <a:spAutoFit/>
          </a:bodyPr>
          <a:lstStyle/>
          <a:p>
            <a:pPr algn="ctr">
              <a:lnSpc>
                <a:spcPts val="3888"/>
              </a:lnSpc>
            </a:pPr>
            <a:endParaRPr sz="2700"/>
          </a:p>
        </p:txBody>
      </p:sp>
      <p:sp>
        <p:nvSpPr>
          <p:cNvPr id="17" name="TextBox 22">
            <a:extLst>
              <a:ext uri="{FF2B5EF4-FFF2-40B4-BE49-F238E27FC236}">
                <a16:creationId xmlns:a16="http://schemas.microsoft.com/office/drawing/2014/main" id="{AA7E8BDC-DF49-667F-79F5-06F8390AAE96}"/>
              </a:ext>
            </a:extLst>
          </p:cNvPr>
          <p:cNvSpPr txBox="1"/>
          <p:nvPr/>
        </p:nvSpPr>
        <p:spPr>
          <a:xfrm>
            <a:off x="-1749972" y="3589017"/>
            <a:ext cx="7430532" cy="428002"/>
          </a:xfrm>
          <a:prstGeom prst="rect">
            <a:avLst/>
          </a:prstGeom>
        </p:spPr>
        <p:txBody>
          <a:bodyPr lIns="0" tIns="0" rIns="0" bIns="0" rtlCol="0" anchor="t">
            <a:spAutoFit/>
          </a:bodyPr>
          <a:lstStyle/>
          <a:p>
            <a:pPr algn="ctr">
              <a:lnSpc>
                <a:spcPts val="3519"/>
              </a:lnSpc>
            </a:pPr>
            <a:endParaRPr sz="2700"/>
          </a:p>
        </p:txBody>
      </p:sp>
      <p:grpSp>
        <p:nvGrpSpPr>
          <p:cNvPr id="18" name="Group 41">
            <a:extLst>
              <a:ext uri="{FF2B5EF4-FFF2-40B4-BE49-F238E27FC236}">
                <a16:creationId xmlns:a16="http://schemas.microsoft.com/office/drawing/2014/main" id="{536DC36C-F2AD-785B-A5E6-65939AA3A27D}"/>
              </a:ext>
            </a:extLst>
          </p:cNvPr>
          <p:cNvGrpSpPr/>
          <p:nvPr/>
        </p:nvGrpSpPr>
        <p:grpSpPr>
          <a:xfrm>
            <a:off x="11700178" y="7374206"/>
            <a:ext cx="1874627" cy="1884095"/>
            <a:chOff x="0" y="0"/>
            <a:chExt cx="687339" cy="690810"/>
          </a:xfrm>
        </p:grpSpPr>
        <p:sp>
          <p:nvSpPr>
            <p:cNvPr id="19" name="Freeform 42">
              <a:extLst>
                <a:ext uri="{FF2B5EF4-FFF2-40B4-BE49-F238E27FC236}">
                  <a16:creationId xmlns:a16="http://schemas.microsoft.com/office/drawing/2014/main" id="{F3E7147D-1670-15D8-680D-9CE185B1CA1C}"/>
                </a:ext>
              </a:extLst>
            </p:cNvPr>
            <p:cNvSpPr/>
            <p:nvPr/>
          </p:nvSpPr>
          <p:spPr>
            <a:xfrm>
              <a:off x="0" y="0"/>
              <a:ext cx="687339" cy="690810"/>
            </a:xfrm>
            <a:custGeom>
              <a:avLst/>
              <a:gdLst/>
              <a:ahLst/>
              <a:cxnLst/>
              <a:rect l="l" t="t" r="r" b="b"/>
              <a:pathLst>
                <a:path w="687339" h="690810">
                  <a:moveTo>
                    <a:pt x="343670" y="0"/>
                  </a:moveTo>
                  <a:lnTo>
                    <a:pt x="687339" y="203200"/>
                  </a:lnTo>
                  <a:lnTo>
                    <a:pt x="687339" y="487610"/>
                  </a:lnTo>
                  <a:lnTo>
                    <a:pt x="343670" y="690810"/>
                  </a:lnTo>
                  <a:lnTo>
                    <a:pt x="0" y="487610"/>
                  </a:lnTo>
                  <a:lnTo>
                    <a:pt x="0" y="203200"/>
                  </a:lnTo>
                  <a:lnTo>
                    <a:pt x="343670" y="0"/>
                  </a:lnTo>
                  <a:close/>
                </a:path>
              </a:pathLst>
            </a:custGeom>
            <a:solidFill>
              <a:srgbClr val="134C9A"/>
            </a:solidFill>
          </p:spPr>
        </p:sp>
        <p:sp>
          <p:nvSpPr>
            <p:cNvPr id="20" name="TextBox 43">
              <a:extLst>
                <a:ext uri="{FF2B5EF4-FFF2-40B4-BE49-F238E27FC236}">
                  <a16:creationId xmlns:a16="http://schemas.microsoft.com/office/drawing/2014/main" id="{E2D2B387-6A30-25DF-182A-36F7A639FD3D}"/>
                </a:ext>
              </a:extLst>
            </p:cNvPr>
            <p:cNvSpPr txBox="1"/>
            <p:nvPr/>
          </p:nvSpPr>
          <p:spPr>
            <a:xfrm>
              <a:off x="0" y="44450"/>
              <a:ext cx="698500" cy="628650"/>
            </a:xfrm>
            <a:prstGeom prst="rect">
              <a:avLst/>
            </a:prstGeom>
          </p:spPr>
          <p:txBody>
            <a:bodyPr lIns="76200" tIns="76200" rIns="76200" bIns="76200" rtlCol="0" anchor="ctr"/>
            <a:lstStyle/>
            <a:p>
              <a:pPr algn="ctr">
                <a:lnSpc>
                  <a:spcPts val="3519"/>
                </a:lnSpc>
              </a:pPr>
              <a:endParaRPr sz="2700"/>
            </a:p>
          </p:txBody>
        </p:sp>
      </p:grpSp>
      <p:sp>
        <p:nvSpPr>
          <p:cNvPr id="21" name="TextBox 44">
            <a:extLst>
              <a:ext uri="{FF2B5EF4-FFF2-40B4-BE49-F238E27FC236}">
                <a16:creationId xmlns:a16="http://schemas.microsoft.com/office/drawing/2014/main" id="{A8AE224D-4920-AD2C-D545-4DF2C3DCB536}"/>
              </a:ext>
            </a:extLst>
          </p:cNvPr>
          <p:cNvSpPr txBox="1"/>
          <p:nvPr/>
        </p:nvSpPr>
        <p:spPr>
          <a:xfrm>
            <a:off x="14764" y="756419"/>
            <a:ext cx="5325443" cy="577081"/>
          </a:xfrm>
          <a:prstGeom prst="rect">
            <a:avLst/>
          </a:prstGeom>
        </p:spPr>
        <p:txBody>
          <a:bodyPr lIns="0" tIns="0" rIns="0" bIns="0" rtlCol="0" anchor="t">
            <a:spAutoFit/>
          </a:bodyPr>
          <a:lstStyle/>
          <a:p>
            <a:pPr algn="ctr">
              <a:lnSpc>
                <a:spcPts val="4502"/>
              </a:lnSpc>
            </a:pPr>
            <a:r>
              <a:rPr lang="en-US" sz="3600" b="1" dirty="0">
                <a:solidFill>
                  <a:srgbClr val="DD3D4E"/>
                </a:solidFill>
                <a:latin typeface="Mont Bold" panose="020B0604020202020204" charset="0"/>
              </a:rPr>
              <a:t>Agile Workflow</a:t>
            </a:r>
          </a:p>
        </p:txBody>
      </p:sp>
      <p:sp>
        <p:nvSpPr>
          <p:cNvPr id="22" name="TextBox 45">
            <a:extLst>
              <a:ext uri="{FF2B5EF4-FFF2-40B4-BE49-F238E27FC236}">
                <a16:creationId xmlns:a16="http://schemas.microsoft.com/office/drawing/2014/main" id="{9AF1D952-E70A-A6A4-EEF6-A7CD5074E489}"/>
              </a:ext>
            </a:extLst>
          </p:cNvPr>
          <p:cNvSpPr txBox="1"/>
          <p:nvPr/>
        </p:nvSpPr>
        <p:spPr>
          <a:xfrm>
            <a:off x="1356018" y="9373553"/>
            <a:ext cx="2136204" cy="417358"/>
          </a:xfrm>
          <a:prstGeom prst="rect">
            <a:avLst/>
          </a:prstGeom>
        </p:spPr>
        <p:txBody>
          <a:bodyPr lIns="0" tIns="0" rIns="0" bIns="0" rtlCol="0" anchor="t">
            <a:spAutoFit/>
          </a:bodyPr>
          <a:lstStyle/>
          <a:p>
            <a:pPr algn="ctr">
              <a:lnSpc>
                <a:spcPts val="3191"/>
              </a:lnSpc>
            </a:pPr>
            <a:r>
              <a:rPr lang="en-US" sz="2849" dirty="0" err="1">
                <a:solidFill>
                  <a:srgbClr val="DD3D4E"/>
                </a:solidFill>
                <a:latin typeface="Mont Bold" panose="020B0604020202020204" charset="0"/>
              </a:rPr>
              <a:t>DevTeam</a:t>
            </a:r>
            <a:endParaRPr lang="en-US" sz="2849" dirty="0">
              <a:solidFill>
                <a:srgbClr val="DD3D4E"/>
              </a:solidFill>
              <a:latin typeface="Mont Bold" panose="020B0604020202020204" charset="0"/>
            </a:endParaRPr>
          </a:p>
        </p:txBody>
      </p:sp>
      <p:sp>
        <p:nvSpPr>
          <p:cNvPr id="23" name="TextBox 46">
            <a:extLst>
              <a:ext uri="{FF2B5EF4-FFF2-40B4-BE49-F238E27FC236}">
                <a16:creationId xmlns:a16="http://schemas.microsoft.com/office/drawing/2014/main" id="{2A753387-187C-2045-B660-EBF777E40BEA}"/>
              </a:ext>
            </a:extLst>
          </p:cNvPr>
          <p:cNvSpPr txBox="1"/>
          <p:nvPr/>
        </p:nvSpPr>
        <p:spPr>
          <a:xfrm>
            <a:off x="10227368" y="455112"/>
            <a:ext cx="1097390" cy="693138"/>
          </a:xfrm>
          <a:prstGeom prst="rect">
            <a:avLst/>
          </a:prstGeom>
        </p:spPr>
        <p:txBody>
          <a:bodyPr wrap="square" lIns="0" tIns="0" rIns="0" bIns="0" rtlCol="0" anchor="t">
            <a:spAutoFit/>
          </a:bodyPr>
          <a:lstStyle/>
          <a:p>
            <a:pPr algn="ctr">
              <a:lnSpc>
                <a:spcPts val="5622"/>
              </a:lnSpc>
            </a:pPr>
            <a:r>
              <a:rPr lang="en-US" sz="4016" dirty="0">
                <a:solidFill>
                  <a:srgbClr val="000000"/>
                </a:solidFill>
                <a:latin typeface="Mont Bold" panose="020B0604020202020204" charset="0"/>
              </a:rPr>
              <a:t>VCS</a:t>
            </a:r>
          </a:p>
        </p:txBody>
      </p:sp>
      <p:sp>
        <p:nvSpPr>
          <p:cNvPr id="24" name="TextBox 47">
            <a:extLst>
              <a:ext uri="{FF2B5EF4-FFF2-40B4-BE49-F238E27FC236}">
                <a16:creationId xmlns:a16="http://schemas.microsoft.com/office/drawing/2014/main" id="{E8876E85-B5D8-0375-2F33-107907423913}"/>
              </a:ext>
            </a:extLst>
          </p:cNvPr>
          <p:cNvSpPr txBox="1"/>
          <p:nvPr/>
        </p:nvSpPr>
        <p:spPr>
          <a:xfrm rot="-89662">
            <a:off x="5806727" y="481848"/>
            <a:ext cx="2109249" cy="686726"/>
          </a:xfrm>
          <a:prstGeom prst="rect">
            <a:avLst/>
          </a:prstGeom>
        </p:spPr>
        <p:txBody>
          <a:bodyPr lIns="0" tIns="0" rIns="0" bIns="0" rtlCol="0" anchor="t">
            <a:spAutoFit/>
          </a:bodyPr>
          <a:lstStyle/>
          <a:p>
            <a:pPr algn="ctr">
              <a:lnSpc>
                <a:spcPts val="5703"/>
              </a:lnSpc>
            </a:pPr>
            <a:r>
              <a:rPr lang="en-US" sz="3200" dirty="0" err="1">
                <a:solidFill>
                  <a:srgbClr val="000000"/>
                </a:solidFill>
                <a:latin typeface="Mont Bold" panose="020B0604020202020204" charset="0"/>
              </a:rPr>
              <a:t>rawcode</a:t>
            </a:r>
            <a:endParaRPr lang="en-US" sz="4074" dirty="0">
              <a:solidFill>
                <a:srgbClr val="000000"/>
              </a:solidFill>
              <a:latin typeface="Mont Bold" panose="020B0604020202020204" charset="0"/>
            </a:endParaRPr>
          </a:p>
        </p:txBody>
      </p:sp>
      <p:sp>
        <p:nvSpPr>
          <p:cNvPr id="25" name="TextBox 48">
            <a:extLst>
              <a:ext uri="{FF2B5EF4-FFF2-40B4-BE49-F238E27FC236}">
                <a16:creationId xmlns:a16="http://schemas.microsoft.com/office/drawing/2014/main" id="{0610D885-D9A5-72A6-C98B-44768D0EE728}"/>
              </a:ext>
            </a:extLst>
          </p:cNvPr>
          <p:cNvSpPr txBox="1"/>
          <p:nvPr/>
        </p:nvSpPr>
        <p:spPr>
          <a:xfrm>
            <a:off x="6601226" y="5554837"/>
            <a:ext cx="1226516" cy="765594"/>
          </a:xfrm>
          <a:prstGeom prst="rect">
            <a:avLst/>
          </a:prstGeom>
        </p:spPr>
        <p:txBody>
          <a:bodyPr wrap="square" lIns="0" tIns="0" rIns="0" bIns="0" rtlCol="0" anchor="t">
            <a:spAutoFit/>
          </a:bodyPr>
          <a:lstStyle/>
          <a:p>
            <a:pPr algn="ctr">
              <a:lnSpc>
                <a:spcPts val="6159"/>
              </a:lnSpc>
            </a:pPr>
            <a:r>
              <a:rPr lang="en-US" sz="4400" dirty="0">
                <a:solidFill>
                  <a:srgbClr val="DD3D4E"/>
                </a:solidFill>
                <a:latin typeface="Mont Bold" panose="020B0604020202020204" charset="0"/>
              </a:rPr>
              <a:t>BRE</a:t>
            </a:r>
          </a:p>
        </p:txBody>
      </p:sp>
      <p:sp>
        <p:nvSpPr>
          <p:cNvPr id="26" name="TextBox 49">
            <a:extLst>
              <a:ext uri="{FF2B5EF4-FFF2-40B4-BE49-F238E27FC236}">
                <a16:creationId xmlns:a16="http://schemas.microsoft.com/office/drawing/2014/main" id="{D345E4EF-9A72-E478-715E-94D2E829CE62}"/>
              </a:ext>
            </a:extLst>
          </p:cNvPr>
          <p:cNvSpPr txBox="1"/>
          <p:nvPr/>
        </p:nvSpPr>
        <p:spPr>
          <a:xfrm>
            <a:off x="9152130" y="7455074"/>
            <a:ext cx="1485900" cy="1325363"/>
          </a:xfrm>
          <a:prstGeom prst="rect">
            <a:avLst/>
          </a:prstGeom>
        </p:spPr>
        <p:txBody>
          <a:bodyPr lIns="0" tIns="0" rIns="0" bIns="0" rtlCol="0" anchor="t">
            <a:spAutoFit/>
          </a:bodyPr>
          <a:lstStyle/>
          <a:p>
            <a:pPr algn="ctr">
              <a:lnSpc>
                <a:spcPts val="10901"/>
              </a:lnSpc>
            </a:pPr>
            <a:r>
              <a:rPr lang="en-US" sz="6000" dirty="0">
                <a:solidFill>
                  <a:srgbClr val="DD3D4E"/>
                </a:solidFill>
                <a:latin typeface="Mont Bold" panose="020B0604020202020204" charset="0"/>
              </a:rPr>
              <a:t>QA</a:t>
            </a:r>
            <a:endParaRPr lang="en-US" sz="7786" dirty="0">
              <a:solidFill>
                <a:srgbClr val="DD3D4E"/>
              </a:solidFill>
              <a:latin typeface="Mont Bold" panose="020B0604020202020204" charset="0"/>
            </a:endParaRPr>
          </a:p>
        </p:txBody>
      </p:sp>
      <p:sp>
        <p:nvSpPr>
          <p:cNvPr id="27" name="TextBox 51">
            <a:extLst>
              <a:ext uri="{FF2B5EF4-FFF2-40B4-BE49-F238E27FC236}">
                <a16:creationId xmlns:a16="http://schemas.microsoft.com/office/drawing/2014/main" id="{5819D7EA-B6D6-2E50-2136-2AB3807E7C1F}"/>
              </a:ext>
            </a:extLst>
          </p:cNvPr>
          <p:cNvSpPr txBox="1"/>
          <p:nvPr/>
        </p:nvSpPr>
        <p:spPr>
          <a:xfrm>
            <a:off x="8221731" y="2994890"/>
            <a:ext cx="1565025" cy="650178"/>
          </a:xfrm>
          <a:prstGeom prst="rect">
            <a:avLst/>
          </a:prstGeom>
        </p:spPr>
        <p:txBody>
          <a:bodyPr lIns="0" tIns="0" rIns="0" bIns="0" rtlCol="0" anchor="t">
            <a:spAutoFit/>
          </a:bodyPr>
          <a:lstStyle/>
          <a:p>
            <a:pPr algn="ctr">
              <a:lnSpc>
                <a:spcPts val="5819"/>
              </a:lnSpc>
            </a:pPr>
            <a:r>
              <a:rPr lang="en-US" sz="2400" dirty="0">
                <a:solidFill>
                  <a:srgbClr val="000000"/>
                </a:solidFill>
                <a:latin typeface="Mont Bold" panose="020B0604020202020204" charset="0"/>
              </a:rPr>
              <a:t>git pull</a:t>
            </a:r>
          </a:p>
        </p:txBody>
      </p:sp>
      <p:sp>
        <p:nvSpPr>
          <p:cNvPr id="28" name="TextBox 52">
            <a:extLst>
              <a:ext uri="{FF2B5EF4-FFF2-40B4-BE49-F238E27FC236}">
                <a16:creationId xmlns:a16="http://schemas.microsoft.com/office/drawing/2014/main" id="{8C95BDB9-D46C-5B14-2DF4-6888B8440297}"/>
              </a:ext>
            </a:extLst>
          </p:cNvPr>
          <p:cNvSpPr txBox="1"/>
          <p:nvPr/>
        </p:nvSpPr>
        <p:spPr>
          <a:xfrm>
            <a:off x="9385082" y="5043488"/>
            <a:ext cx="1349052" cy="767518"/>
          </a:xfrm>
          <a:prstGeom prst="rect">
            <a:avLst/>
          </a:prstGeom>
        </p:spPr>
        <p:txBody>
          <a:bodyPr lIns="0" tIns="0" rIns="0" bIns="0" rtlCol="0" anchor="t">
            <a:spAutoFit/>
          </a:bodyPr>
          <a:lstStyle/>
          <a:p>
            <a:pPr algn="ctr">
              <a:lnSpc>
                <a:spcPts val="6690"/>
              </a:lnSpc>
            </a:pPr>
            <a:r>
              <a:rPr lang="en-US" sz="3200" dirty="0">
                <a:solidFill>
                  <a:srgbClr val="000000"/>
                </a:solidFill>
                <a:latin typeface="Mont Bold" panose="020B0604020202020204" charset="0"/>
              </a:rPr>
              <a:t>build</a:t>
            </a:r>
            <a:endParaRPr lang="en-US" sz="4779" dirty="0">
              <a:solidFill>
                <a:srgbClr val="000000"/>
              </a:solidFill>
              <a:latin typeface="Mont Bold" panose="020B0604020202020204" charset="0"/>
            </a:endParaRPr>
          </a:p>
        </p:txBody>
      </p:sp>
      <p:sp>
        <p:nvSpPr>
          <p:cNvPr id="29" name="TextBox 53">
            <a:extLst>
              <a:ext uri="{FF2B5EF4-FFF2-40B4-BE49-F238E27FC236}">
                <a16:creationId xmlns:a16="http://schemas.microsoft.com/office/drawing/2014/main" id="{409D9137-64E1-079C-B948-EA35D8A0D59B}"/>
              </a:ext>
            </a:extLst>
          </p:cNvPr>
          <p:cNvSpPr txBox="1"/>
          <p:nvPr/>
        </p:nvSpPr>
        <p:spPr>
          <a:xfrm>
            <a:off x="11172508" y="3242625"/>
            <a:ext cx="1495277" cy="598241"/>
          </a:xfrm>
          <a:prstGeom prst="rect">
            <a:avLst/>
          </a:prstGeom>
        </p:spPr>
        <p:txBody>
          <a:bodyPr lIns="0" tIns="0" rIns="0" bIns="0" rtlCol="0" anchor="t">
            <a:spAutoFit/>
          </a:bodyPr>
          <a:lstStyle/>
          <a:p>
            <a:pPr algn="ctr">
              <a:lnSpc>
                <a:spcPts val="5054"/>
              </a:lnSpc>
            </a:pPr>
            <a:r>
              <a:rPr lang="en-US" sz="2400" dirty="0">
                <a:solidFill>
                  <a:srgbClr val="000000"/>
                </a:solidFill>
                <a:latin typeface="Mont Bold" panose="020B0604020202020204" charset="0"/>
              </a:rPr>
              <a:t>artifact</a:t>
            </a:r>
            <a:endParaRPr lang="en-US" sz="3609" dirty="0">
              <a:solidFill>
                <a:srgbClr val="000000"/>
              </a:solidFill>
              <a:latin typeface="Mont Bold" panose="020B0604020202020204" charset="0"/>
            </a:endParaRPr>
          </a:p>
        </p:txBody>
      </p:sp>
      <p:sp>
        <p:nvSpPr>
          <p:cNvPr id="30" name="TextBox 55">
            <a:extLst>
              <a:ext uri="{FF2B5EF4-FFF2-40B4-BE49-F238E27FC236}">
                <a16:creationId xmlns:a16="http://schemas.microsoft.com/office/drawing/2014/main" id="{FF73996C-4E6C-137D-9CEB-B382B8B1B8E9}"/>
              </a:ext>
            </a:extLst>
          </p:cNvPr>
          <p:cNvSpPr txBox="1"/>
          <p:nvPr/>
        </p:nvSpPr>
        <p:spPr>
          <a:xfrm>
            <a:off x="14974416" y="6126147"/>
            <a:ext cx="2284884" cy="598241"/>
          </a:xfrm>
          <a:prstGeom prst="rect">
            <a:avLst/>
          </a:prstGeom>
        </p:spPr>
        <p:txBody>
          <a:bodyPr lIns="0" tIns="0" rIns="0" bIns="0" rtlCol="0" anchor="t">
            <a:spAutoFit/>
          </a:bodyPr>
          <a:lstStyle/>
          <a:p>
            <a:pPr algn="ctr">
              <a:lnSpc>
                <a:spcPts val="5054"/>
              </a:lnSpc>
            </a:pPr>
            <a:r>
              <a:rPr lang="en-US" sz="2800" dirty="0">
                <a:solidFill>
                  <a:srgbClr val="000000"/>
                </a:solidFill>
                <a:latin typeface="Mont Bold" panose="020B0604020202020204" charset="0"/>
              </a:rPr>
              <a:t>Production</a:t>
            </a:r>
          </a:p>
        </p:txBody>
      </p:sp>
      <p:sp>
        <p:nvSpPr>
          <p:cNvPr id="31" name="TextBox 56">
            <a:extLst>
              <a:ext uri="{FF2B5EF4-FFF2-40B4-BE49-F238E27FC236}">
                <a16:creationId xmlns:a16="http://schemas.microsoft.com/office/drawing/2014/main" id="{2DE378DB-C9AC-A2F3-863F-EE0103BB626A}"/>
              </a:ext>
            </a:extLst>
          </p:cNvPr>
          <p:cNvSpPr txBox="1"/>
          <p:nvPr/>
        </p:nvSpPr>
        <p:spPr>
          <a:xfrm>
            <a:off x="11933294" y="7433763"/>
            <a:ext cx="1202159" cy="1342675"/>
          </a:xfrm>
          <a:prstGeom prst="rect">
            <a:avLst/>
          </a:prstGeom>
        </p:spPr>
        <p:txBody>
          <a:bodyPr lIns="0" tIns="0" rIns="0" bIns="0" rtlCol="0" anchor="t">
            <a:spAutoFit/>
          </a:bodyPr>
          <a:lstStyle/>
          <a:p>
            <a:pPr algn="ctr">
              <a:lnSpc>
                <a:spcPts val="11793"/>
              </a:lnSpc>
            </a:pPr>
            <a:r>
              <a:rPr lang="en-US" sz="5400" dirty="0">
                <a:solidFill>
                  <a:srgbClr val="DD3D4E"/>
                </a:solidFill>
                <a:latin typeface="Mont Bold" panose="020B0604020202020204" charset="0"/>
              </a:rPr>
              <a:t>SE</a:t>
            </a:r>
          </a:p>
        </p:txBody>
      </p:sp>
      <p:pic>
        <p:nvPicPr>
          <p:cNvPr id="32" name="Picture 2">
            <a:extLst>
              <a:ext uri="{FF2B5EF4-FFF2-40B4-BE49-F238E27FC236}">
                <a16:creationId xmlns:a16="http://schemas.microsoft.com/office/drawing/2014/main" id="{348C30C5-0113-28F2-2E59-1A893BC6F09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410846" y="5160275"/>
            <a:ext cx="2176034" cy="2176178"/>
          </a:xfrm>
          <a:prstGeom prst="rect">
            <a:avLst/>
          </a:prstGeom>
        </p:spPr>
      </p:pic>
      <p:pic>
        <p:nvPicPr>
          <p:cNvPr id="33" name="Picture 3">
            <a:extLst>
              <a:ext uri="{FF2B5EF4-FFF2-40B4-BE49-F238E27FC236}">
                <a16:creationId xmlns:a16="http://schemas.microsoft.com/office/drawing/2014/main" id="{F33ABD70-E4FA-0EA0-BEC5-16A9D915434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172508" y="3783660"/>
            <a:ext cx="1574321" cy="1949622"/>
          </a:xfrm>
          <a:prstGeom prst="rect">
            <a:avLst/>
          </a:prstGeom>
        </p:spPr>
      </p:pic>
    </p:spTree>
    <p:extLst>
      <p:ext uri="{BB962C8B-B14F-4D97-AF65-F5344CB8AC3E}">
        <p14:creationId xmlns:p14="http://schemas.microsoft.com/office/powerpoint/2010/main" val="2833877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6963AF">
                  <a:alpha val="9804"/>
                </a:srgbClr>
              </a:solidFill>
              <a:ln>
                <a:noFill/>
              </a:ln>
            </p:spPr>
          </p:sp>
          <p:sp>
            <p:nvSpPr>
              <p:cNvPr id="5" name="TextBox 5"/>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6963A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2851725"/>
            <a:ext cx="5143807" cy="3002437"/>
            <a:chOff x="0" y="0"/>
            <a:chExt cx="1393545" cy="813412"/>
          </a:xfrm>
        </p:grpSpPr>
        <p:sp>
          <p:nvSpPr>
            <p:cNvPr id="10" name="Freeform 10"/>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1" name="TextBox 11"/>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2" name="Group 12"/>
          <p:cNvGrpSpPr/>
          <p:nvPr/>
        </p:nvGrpSpPr>
        <p:grpSpPr>
          <a:xfrm>
            <a:off x="1028700" y="6255863"/>
            <a:ext cx="5143807" cy="3002437"/>
            <a:chOff x="0" y="0"/>
            <a:chExt cx="1393545" cy="813412"/>
          </a:xfrm>
        </p:grpSpPr>
        <p:sp>
          <p:nvSpPr>
            <p:cNvPr id="13" name="Freeform 13"/>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4" name="TextBox 14"/>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5" name="Group 15"/>
          <p:cNvGrpSpPr/>
          <p:nvPr/>
        </p:nvGrpSpPr>
        <p:grpSpPr>
          <a:xfrm>
            <a:off x="6571663" y="2851725"/>
            <a:ext cx="5143807" cy="3002437"/>
            <a:chOff x="0" y="0"/>
            <a:chExt cx="1393545" cy="813412"/>
          </a:xfrm>
        </p:grpSpPr>
        <p:sp>
          <p:nvSpPr>
            <p:cNvPr id="16" name="Freeform 16"/>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7" name="TextBox 17"/>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8" name="Group 18"/>
          <p:cNvGrpSpPr/>
          <p:nvPr/>
        </p:nvGrpSpPr>
        <p:grpSpPr>
          <a:xfrm>
            <a:off x="6571663" y="6255863"/>
            <a:ext cx="5143807" cy="3002437"/>
            <a:chOff x="0" y="0"/>
            <a:chExt cx="1393545" cy="813412"/>
          </a:xfrm>
        </p:grpSpPr>
        <p:sp>
          <p:nvSpPr>
            <p:cNvPr id="19" name="Freeform 19"/>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20" name="TextBox 20"/>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21" name="Group 21"/>
          <p:cNvGrpSpPr/>
          <p:nvPr/>
        </p:nvGrpSpPr>
        <p:grpSpPr>
          <a:xfrm>
            <a:off x="12115059" y="2851725"/>
            <a:ext cx="5143807" cy="3002437"/>
            <a:chOff x="0" y="0"/>
            <a:chExt cx="1393545" cy="813412"/>
          </a:xfrm>
        </p:grpSpPr>
        <p:sp>
          <p:nvSpPr>
            <p:cNvPr id="22" name="Freeform 22"/>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p:spPr>
        </p:sp>
        <p:sp>
          <p:nvSpPr>
            <p:cNvPr id="23" name="TextBox 23"/>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24" name="Group 24"/>
          <p:cNvGrpSpPr/>
          <p:nvPr/>
        </p:nvGrpSpPr>
        <p:grpSpPr>
          <a:xfrm>
            <a:off x="12115059" y="6255863"/>
            <a:ext cx="5143807" cy="3002437"/>
            <a:chOff x="0" y="0"/>
            <a:chExt cx="1393545" cy="813412"/>
          </a:xfrm>
        </p:grpSpPr>
        <p:sp>
          <p:nvSpPr>
            <p:cNvPr id="25" name="Freeform 25"/>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26" name="TextBox 26"/>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52256" y="6651702"/>
            <a:ext cx="1451274" cy="1161019"/>
          </a:xfrm>
          <a:prstGeom prst="rect">
            <a:avLst/>
          </a:prstGeom>
        </p:spPr>
      </p:pic>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52256" y="3303801"/>
            <a:ext cx="1451274" cy="1048546"/>
          </a:xfrm>
          <a:prstGeom prst="rect">
            <a:avLst/>
          </a:prstGeom>
        </p:spPr>
      </p:pic>
      <p:pic>
        <p:nvPicPr>
          <p:cNvPr id="29" name="Picture 2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9294" y="6707939"/>
            <a:ext cx="1451274" cy="1048546"/>
          </a:xfrm>
          <a:prstGeom prst="rect">
            <a:avLst/>
          </a:prstGeom>
        </p:spPr>
      </p:pic>
      <p:pic>
        <p:nvPicPr>
          <p:cNvPr id="30" name="Picture 3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75462" y="6651702"/>
            <a:ext cx="1308191" cy="1161019"/>
          </a:xfrm>
          <a:prstGeom prst="rect">
            <a:avLst/>
          </a:prstGeom>
        </p:spPr>
      </p:pic>
      <p:pic>
        <p:nvPicPr>
          <p:cNvPr id="31" name="Picture 3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594379" y="3247565"/>
            <a:ext cx="1070357" cy="1231582"/>
          </a:xfrm>
          <a:prstGeom prst="rect">
            <a:avLst/>
          </a:prstGeom>
        </p:spPr>
      </p:pic>
      <p:sp>
        <p:nvSpPr>
          <p:cNvPr id="32" name="TextBox 32"/>
          <p:cNvSpPr txBox="1"/>
          <p:nvPr/>
        </p:nvSpPr>
        <p:spPr>
          <a:xfrm>
            <a:off x="1028700" y="809625"/>
            <a:ext cx="16230600" cy="1657350"/>
          </a:xfrm>
          <a:prstGeom prst="rect">
            <a:avLst/>
          </a:prstGeom>
        </p:spPr>
        <p:txBody>
          <a:bodyPr lIns="0" tIns="0" rIns="0" bIns="0" rtlCol="0" anchor="t">
            <a:spAutoFit/>
          </a:bodyPr>
          <a:lstStyle/>
          <a:p>
            <a:pPr algn="ctr">
              <a:lnSpc>
                <a:spcPts val="7679"/>
              </a:lnSpc>
            </a:pPr>
            <a:r>
              <a:rPr lang="en-US" sz="6399">
                <a:solidFill>
                  <a:srgbClr val="C7875E"/>
                </a:solidFill>
                <a:latin typeface="Mont Bold"/>
              </a:rPr>
              <a:t>Development and Operations</a:t>
            </a:r>
          </a:p>
          <a:p>
            <a:pPr algn="ctr">
              <a:lnSpc>
                <a:spcPts val="3720"/>
              </a:lnSpc>
            </a:pPr>
            <a:r>
              <a:rPr lang="en-US" sz="3100">
                <a:solidFill>
                  <a:srgbClr val="FF1E1E"/>
                </a:solidFill>
                <a:latin typeface="Mont Bold"/>
              </a:rPr>
              <a:t>Co-Ordination Issues</a:t>
            </a:r>
          </a:p>
        </p:txBody>
      </p:sp>
      <p:sp>
        <p:nvSpPr>
          <p:cNvPr id="33" name="TextBox 33"/>
          <p:cNvSpPr txBox="1"/>
          <p:nvPr/>
        </p:nvSpPr>
        <p:spPr>
          <a:xfrm>
            <a:off x="3260618" y="3348014"/>
            <a:ext cx="2533577" cy="1636395"/>
          </a:xfrm>
          <a:prstGeom prst="rect">
            <a:avLst/>
          </a:prstGeom>
        </p:spPr>
        <p:txBody>
          <a:bodyPr lIns="0" tIns="0" rIns="0" bIns="0" rtlCol="0" anchor="t">
            <a:spAutoFit/>
          </a:bodyPr>
          <a:lstStyle/>
          <a:p>
            <a:pPr>
              <a:lnSpc>
                <a:spcPts val="3120"/>
              </a:lnSpc>
            </a:pPr>
            <a:r>
              <a:rPr lang="en-US" sz="2400">
                <a:solidFill>
                  <a:srgbClr val="151F47"/>
                </a:solidFill>
                <a:latin typeface="Mont Bold"/>
              </a:rPr>
              <a:t>Developers</a:t>
            </a:r>
          </a:p>
          <a:p>
            <a:pPr>
              <a:lnSpc>
                <a:spcPts val="3120"/>
              </a:lnSpc>
            </a:pPr>
            <a:endParaRPr lang="en-US" sz="2400">
              <a:solidFill>
                <a:srgbClr val="151F47"/>
              </a:solidFill>
              <a:latin typeface="Mont Bold"/>
            </a:endParaRPr>
          </a:p>
          <a:p>
            <a:pPr>
              <a:lnSpc>
                <a:spcPts val="3120"/>
              </a:lnSpc>
            </a:pPr>
            <a:r>
              <a:rPr lang="en-US" sz="2400">
                <a:solidFill>
                  <a:srgbClr val="151F47"/>
                </a:solidFill>
                <a:latin typeface="Mont Bold"/>
              </a:rPr>
              <a:t>Front End</a:t>
            </a:r>
          </a:p>
          <a:p>
            <a:pPr marL="0" lvl="1" indent="0" algn="l">
              <a:lnSpc>
                <a:spcPts val="3120"/>
              </a:lnSpc>
              <a:spcBef>
                <a:spcPct val="0"/>
              </a:spcBef>
            </a:pPr>
            <a:r>
              <a:rPr lang="en-US" sz="2400">
                <a:solidFill>
                  <a:srgbClr val="151F47"/>
                </a:solidFill>
                <a:latin typeface="Mont Bold"/>
              </a:rPr>
              <a:t>Back End</a:t>
            </a:r>
          </a:p>
        </p:txBody>
      </p:sp>
      <p:sp>
        <p:nvSpPr>
          <p:cNvPr id="34" name="TextBox 34"/>
          <p:cNvSpPr txBox="1"/>
          <p:nvPr/>
        </p:nvSpPr>
        <p:spPr>
          <a:xfrm>
            <a:off x="3260618" y="6752152"/>
            <a:ext cx="2533577" cy="855345"/>
          </a:xfrm>
          <a:prstGeom prst="rect">
            <a:avLst/>
          </a:prstGeom>
        </p:spPr>
        <p:txBody>
          <a:bodyPr lIns="0" tIns="0" rIns="0" bIns="0" rtlCol="0" anchor="t">
            <a:spAutoFit/>
          </a:bodyPr>
          <a:lstStyle/>
          <a:p>
            <a:pPr>
              <a:lnSpc>
                <a:spcPts val="3120"/>
              </a:lnSpc>
            </a:pPr>
            <a:r>
              <a:rPr lang="en-US" sz="2400">
                <a:solidFill>
                  <a:srgbClr val="151F47"/>
                </a:solidFill>
                <a:latin typeface="Mont Bold"/>
              </a:rPr>
              <a:t>System Administrators</a:t>
            </a:r>
          </a:p>
        </p:txBody>
      </p:sp>
      <p:sp>
        <p:nvSpPr>
          <p:cNvPr id="35" name="TextBox 35"/>
          <p:cNvSpPr txBox="1"/>
          <p:nvPr/>
        </p:nvSpPr>
        <p:spPr>
          <a:xfrm>
            <a:off x="1389103" y="8071885"/>
            <a:ext cx="4423002" cy="791528"/>
          </a:xfrm>
          <a:prstGeom prst="rect">
            <a:avLst/>
          </a:prstGeom>
        </p:spPr>
        <p:txBody>
          <a:bodyPr lIns="0" tIns="0" rIns="0" bIns="0" rtlCol="0" anchor="t">
            <a:spAutoFit/>
          </a:bodyPr>
          <a:lstStyle/>
          <a:p>
            <a:pPr marL="0" lvl="0" indent="0" algn="l">
              <a:lnSpc>
                <a:spcPts val="2962"/>
              </a:lnSpc>
              <a:spcBef>
                <a:spcPct val="0"/>
              </a:spcBef>
            </a:pPr>
            <a:r>
              <a:rPr lang="en-US" sz="1974">
                <a:solidFill>
                  <a:srgbClr val="151F47">
                    <a:alpha val="69804"/>
                  </a:srgbClr>
                </a:solidFill>
                <a:latin typeface="Mont Bold"/>
              </a:rPr>
              <a:t>Prepare the environment, Physical and cloud servers, configure them</a:t>
            </a:r>
          </a:p>
        </p:txBody>
      </p:sp>
      <p:sp>
        <p:nvSpPr>
          <p:cNvPr id="36" name="TextBox 36"/>
          <p:cNvSpPr txBox="1"/>
          <p:nvPr/>
        </p:nvSpPr>
        <p:spPr>
          <a:xfrm>
            <a:off x="8803580" y="3348014"/>
            <a:ext cx="2533577" cy="464820"/>
          </a:xfrm>
          <a:prstGeom prst="rect">
            <a:avLst/>
          </a:prstGeom>
        </p:spPr>
        <p:txBody>
          <a:bodyPr lIns="0" tIns="0" rIns="0" bIns="0" rtlCol="0" anchor="t">
            <a:spAutoFit/>
          </a:bodyPr>
          <a:lstStyle/>
          <a:p>
            <a:pPr marL="0" lvl="1" indent="0" algn="l">
              <a:lnSpc>
                <a:spcPts val="3120"/>
              </a:lnSpc>
              <a:spcBef>
                <a:spcPct val="0"/>
              </a:spcBef>
            </a:pPr>
            <a:r>
              <a:rPr lang="en-US" sz="2400">
                <a:solidFill>
                  <a:srgbClr val="151F47"/>
                </a:solidFill>
                <a:latin typeface="Mont Bold"/>
              </a:rPr>
              <a:t>Test Team</a:t>
            </a:r>
          </a:p>
        </p:txBody>
      </p:sp>
      <p:sp>
        <p:nvSpPr>
          <p:cNvPr id="37" name="TextBox 37"/>
          <p:cNvSpPr txBox="1"/>
          <p:nvPr/>
        </p:nvSpPr>
        <p:spPr>
          <a:xfrm>
            <a:off x="6932065" y="4667747"/>
            <a:ext cx="4423002" cy="790575"/>
          </a:xfrm>
          <a:prstGeom prst="rect">
            <a:avLst/>
          </a:prstGeom>
        </p:spPr>
        <p:txBody>
          <a:bodyPr lIns="0" tIns="0" rIns="0" bIns="0" rtlCol="0" anchor="t">
            <a:spAutoFit/>
          </a:bodyPr>
          <a:lstStyle/>
          <a:p>
            <a:pPr>
              <a:lnSpc>
                <a:spcPts val="2999"/>
              </a:lnSpc>
            </a:pPr>
            <a:r>
              <a:rPr lang="en-US" sz="1999">
                <a:solidFill>
                  <a:srgbClr val="151F47">
                    <a:alpha val="69804"/>
                  </a:srgbClr>
                </a:solidFill>
                <a:latin typeface="Mont Bold"/>
              </a:rPr>
              <a:t>Perform tests on the application</a:t>
            </a:r>
          </a:p>
          <a:p>
            <a:pPr marL="0" lvl="0" indent="0" algn="l">
              <a:lnSpc>
                <a:spcPts val="2999"/>
              </a:lnSpc>
              <a:spcBef>
                <a:spcPct val="0"/>
              </a:spcBef>
            </a:pPr>
            <a:r>
              <a:rPr lang="en-US" sz="1999">
                <a:solidFill>
                  <a:srgbClr val="151F47">
                    <a:alpha val="69804"/>
                  </a:srgbClr>
                </a:solidFill>
                <a:latin typeface="Mont Bold"/>
              </a:rPr>
              <a:t>Identify bugs, challenges</a:t>
            </a:r>
          </a:p>
        </p:txBody>
      </p:sp>
      <p:sp>
        <p:nvSpPr>
          <p:cNvPr id="38" name="TextBox 38"/>
          <p:cNvSpPr txBox="1"/>
          <p:nvPr/>
        </p:nvSpPr>
        <p:spPr>
          <a:xfrm>
            <a:off x="8803580" y="6347071"/>
            <a:ext cx="2581735" cy="1636204"/>
          </a:xfrm>
          <a:prstGeom prst="rect">
            <a:avLst/>
          </a:prstGeom>
        </p:spPr>
        <p:txBody>
          <a:bodyPr lIns="0" tIns="0" rIns="0" bIns="0" rtlCol="0" anchor="t">
            <a:spAutoFit/>
          </a:bodyPr>
          <a:lstStyle/>
          <a:p>
            <a:pPr algn="l">
              <a:lnSpc>
                <a:spcPts val="3139"/>
              </a:lnSpc>
            </a:pPr>
            <a:r>
              <a:rPr lang="en-US" sz="2415">
                <a:solidFill>
                  <a:srgbClr val="151F47"/>
                </a:solidFill>
                <a:latin typeface="Mont Bold"/>
              </a:rPr>
              <a:t>Database Administration</a:t>
            </a:r>
          </a:p>
          <a:p>
            <a:pPr algn="l">
              <a:lnSpc>
                <a:spcPts val="3139"/>
              </a:lnSpc>
            </a:pPr>
            <a:r>
              <a:rPr lang="en-US" sz="2415">
                <a:solidFill>
                  <a:srgbClr val="151F47"/>
                </a:solidFill>
                <a:latin typeface="Mont Bold"/>
              </a:rPr>
              <a:t>Storage </a:t>
            </a:r>
          </a:p>
          <a:p>
            <a:pPr algn="l">
              <a:lnSpc>
                <a:spcPts val="3139"/>
              </a:lnSpc>
            </a:pPr>
            <a:r>
              <a:rPr lang="en-US" sz="2415">
                <a:solidFill>
                  <a:srgbClr val="151F47"/>
                </a:solidFill>
                <a:latin typeface="Mont Bold"/>
              </a:rPr>
              <a:t>Administration</a:t>
            </a:r>
          </a:p>
        </p:txBody>
      </p:sp>
      <p:sp>
        <p:nvSpPr>
          <p:cNvPr id="39" name="TextBox 39"/>
          <p:cNvSpPr txBox="1"/>
          <p:nvPr/>
        </p:nvSpPr>
        <p:spPr>
          <a:xfrm>
            <a:off x="6932065" y="8071885"/>
            <a:ext cx="4423002" cy="1162050"/>
          </a:xfrm>
          <a:prstGeom prst="rect">
            <a:avLst/>
          </a:prstGeom>
        </p:spPr>
        <p:txBody>
          <a:bodyPr lIns="0" tIns="0" rIns="0" bIns="0" rtlCol="0" anchor="t">
            <a:spAutoFit/>
          </a:bodyPr>
          <a:lstStyle/>
          <a:p>
            <a:pPr marL="0" lvl="0" indent="0" algn="l">
              <a:lnSpc>
                <a:spcPts val="2999"/>
              </a:lnSpc>
              <a:spcBef>
                <a:spcPct val="0"/>
              </a:spcBef>
            </a:pPr>
            <a:r>
              <a:rPr lang="en-US" sz="1999">
                <a:solidFill>
                  <a:srgbClr val="151F47">
                    <a:alpha val="69804"/>
                  </a:srgbClr>
                </a:solidFill>
                <a:latin typeface="Mont Bold"/>
              </a:rPr>
              <a:t>Responsible for configuring the databases, Provide storage solutions etc.,</a:t>
            </a:r>
          </a:p>
        </p:txBody>
      </p:sp>
      <p:sp>
        <p:nvSpPr>
          <p:cNvPr id="40" name="TextBox 40"/>
          <p:cNvSpPr txBox="1"/>
          <p:nvPr/>
        </p:nvSpPr>
        <p:spPr>
          <a:xfrm>
            <a:off x="14064786" y="3348014"/>
            <a:ext cx="2912323" cy="1245870"/>
          </a:xfrm>
          <a:prstGeom prst="rect">
            <a:avLst/>
          </a:prstGeom>
        </p:spPr>
        <p:txBody>
          <a:bodyPr lIns="0" tIns="0" rIns="0" bIns="0" rtlCol="0" anchor="t">
            <a:spAutoFit/>
          </a:bodyPr>
          <a:lstStyle/>
          <a:p>
            <a:pPr>
              <a:lnSpc>
                <a:spcPts val="3120"/>
              </a:lnSpc>
            </a:pPr>
            <a:r>
              <a:rPr lang="en-US" sz="2400">
                <a:solidFill>
                  <a:srgbClr val="151F47"/>
                </a:solidFill>
                <a:latin typeface="Mont Bold"/>
              </a:rPr>
              <a:t>Build Engineers</a:t>
            </a:r>
          </a:p>
          <a:p>
            <a:pPr>
              <a:lnSpc>
                <a:spcPts val="3120"/>
              </a:lnSpc>
            </a:pPr>
            <a:r>
              <a:rPr lang="en-US" sz="2400">
                <a:solidFill>
                  <a:srgbClr val="151F47"/>
                </a:solidFill>
                <a:latin typeface="Mont Bold"/>
              </a:rPr>
              <a:t>Release Managers</a:t>
            </a:r>
          </a:p>
          <a:p>
            <a:pPr marL="0" lvl="1" indent="0" algn="l">
              <a:lnSpc>
                <a:spcPts val="3120"/>
              </a:lnSpc>
              <a:spcBef>
                <a:spcPct val="0"/>
              </a:spcBef>
            </a:pPr>
            <a:endParaRPr lang="en-US" sz="2400">
              <a:solidFill>
                <a:srgbClr val="151F47"/>
              </a:solidFill>
              <a:latin typeface="Mont Bold"/>
            </a:endParaRPr>
          </a:p>
        </p:txBody>
      </p:sp>
      <p:sp>
        <p:nvSpPr>
          <p:cNvPr id="41" name="TextBox 41"/>
          <p:cNvSpPr txBox="1"/>
          <p:nvPr/>
        </p:nvSpPr>
        <p:spPr>
          <a:xfrm>
            <a:off x="12475462" y="4667747"/>
            <a:ext cx="4423002" cy="791528"/>
          </a:xfrm>
          <a:prstGeom prst="rect">
            <a:avLst/>
          </a:prstGeom>
        </p:spPr>
        <p:txBody>
          <a:bodyPr lIns="0" tIns="0" rIns="0" bIns="0" rtlCol="0" anchor="t">
            <a:spAutoFit/>
          </a:bodyPr>
          <a:lstStyle/>
          <a:p>
            <a:pPr marL="0" lvl="0" indent="0" algn="l">
              <a:lnSpc>
                <a:spcPts val="2962"/>
              </a:lnSpc>
              <a:spcBef>
                <a:spcPct val="0"/>
              </a:spcBef>
            </a:pPr>
            <a:r>
              <a:rPr lang="en-US" sz="1974">
                <a:solidFill>
                  <a:srgbClr val="151F47">
                    <a:alpha val="69804"/>
                  </a:srgbClr>
                </a:solidFill>
                <a:latin typeface="Mont Bold"/>
              </a:rPr>
              <a:t>Perform Software Builds, Deploy the applications to various stages</a:t>
            </a:r>
          </a:p>
        </p:txBody>
      </p:sp>
      <p:sp>
        <p:nvSpPr>
          <p:cNvPr id="42" name="TextBox 42"/>
          <p:cNvSpPr txBox="1"/>
          <p:nvPr/>
        </p:nvSpPr>
        <p:spPr>
          <a:xfrm>
            <a:off x="14346977" y="6752152"/>
            <a:ext cx="2533577" cy="855345"/>
          </a:xfrm>
          <a:prstGeom prst="rect">
            <a:avLst/>
          </a:prstGeom>
        </p:spPr>
        <p:txBody>
          <a:bodyPr lIns="0" tIns="0" rIns="0" bIns="0" rtlCol="0" anchor="t">
            <a:spAutoFit/>
          </a:bodyPr>
          <a:lstStyle/>
          <a:p>
            <a:pPr marL="0" lvl="1" indent="0" algn="l">
              <a:lnSpc>
                <a:spcPts val="3120"/>
              </a:lnSpc>
            </a:pPr>
            <a:r>
              <a:rPr lang="en-US" sz="2400">
                <a:solidFill>
                  <a:srgbClr val="151F47"/>
                </a:solidFill>
                <a:latin typeface="Mont Bold"/>
              </a:rPr>
              <a:t>Project Managers</a:t>
            </a:r>
          </a:p>
        </p:txBody>
      </p:sp>
      <p:sp>
        <p:nvSpPr>
          <p:cNvPr id="43" name="TextBox 43"/>
          <p:cNvSpPr txBox="1"/>
          <p:nvPr/>
        </p:nvSpPr>
        <p:spPr>
          <a:xfrm>
            <a:off x="12475462" y="8071885"/>
            <a:ext cx="4423002" cy="790575"/>
          </a:xfrm>
          <a:prstGeom prst="rect">
            <a:avLst/>
          </a:prstGeom>
        </p:spPr>
        <p:txBody>
          <a:bodyPr lIns="0" tIns="0" rIns="0" bIns="0" rtlCol="0" anchor="t">
            <a:spAutoFit/>
          </a:bodyPr>
          <a:lstStyle/>
          <a:p>
            <a:pPr marL="0" lvl="0" indent="0" algn="l">
              <a:lnSpc>
                <a:spcPts val="2999"/>
              </a:lnSpc>
              <a:spcBef>
                <a:spcPct val="0"/>
              </a:spcBef>
            </a:pPr>
            <a:r>
              <a:rPr lang="en-US" sz="1999" u="none">
                <a:solidFill>
                  <a:srgbClr val="151F47">
                    <a:alpha val="69804"/>
                  </a:srgbClr>
                </a:solidFill>
                <a:latin typeface="Mont Bold"/>
              </a:rPr>
              <a:t>Presentations are communication tools that can be used reports.</a:t>
            </a:r>
          </a:p>
        </p:txBody>
      </p:sp>
      <p:pic>
        <p:nvPicPr>
          <p:cNvPr id="44" name="Picture 4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6621" y="3339083"/>
            <a:ext cx="1451274" cy="104854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517</Words>
  <Application>Microsoft Office PowerPoint</Application>
  <PresentationFormat>Custom</PresentationFormat>
  <Paragraphs>158</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Canva Sans</vt:lpstr>
      <vt:lpstr>Nourd</vt:lpstr>
      <vt:lpstr>Calibri</vt:lpstr>
      <vt:lpstr>TAN Tangkiwood</vt:lpstr>
      <vt:lpstr>Barlow Light Bold</vt:lpstr>
      <vt:lpstr>Barlow Bold</vt:lpstr>
      <vt:lpstr>Mont Bold</vt:lpstr>
      <vt:lpstr>Arial</vt:lpstr>
      <vt:lpstr>Barlow Medium</vt:lpstr>
      <vt:lpstr>Arimo</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and AWS</dc:title>
  <cp:lastModifiedBy>Prashanth Kusuma</cp:lastModifiedBy>
  <cp:revision>6</cp:revision>
  <dcterms:created xsi:type="dcterms:W3CDTF">2006-08-16T00:00:00Z</dcterms:created>
  <dcterms:modified xsi:type="dcterms:W3CDTF">2023-04-20T03:35:11Z</dcterms:modified>
  <dc:identifier>DAFYC_8To4Q</dc:identifier>
</cp:coreProperties>
</file>